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0" roundtripDataSignature="AMtx7mhm7K8Wj/MJlNdZ+37qdf8Tsqy25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8daec27445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8daec27445_0_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g18daec27445_0_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8daec27445_0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8daec27445_0_4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g18daec27445_0_4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954fc1e965_0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954fc1e965_0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g1954fc1e965_0_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9" name="Google Shape;23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954fc1e965_0_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954fc1e965_0_8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g1954fc1e965_0_8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954fc1e96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g1954fc1e965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g1954fc1e965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8" name="Google Shape;128;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n-US" sz="924">
                <a:latin typeface="Times New Roman"/>
                <a:ea typeface="Times New Roman"/>
                <a:cs typeface="Times New Roman"/>
                <a:sym typeface="Times New Roman"/>
              </a:rPr>
              <a:t>There are few studies that focus on the transcriptome of stress and how it affects meat quality, especially under the focus of spanish goats. Previous research shows that the expression of stress is identifiable by glycogen levels being lower in goats subjected to stress compared to those not. Based off this research, we hypothesize the question above. </a:t>
            </a:r>
            <a:endParaRPr sz="924">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29" name="Google Shape;129;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7" name="Google Shape;137;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85750" lvl="0" marL="457200" rtl="0" algn="l">
              <a:lnSpc>
                <a:spcPct val="200000"/>
              </a:lnSpc>
              <a:spcBef>
                <a:spcPts val="0"/>
              </a:spcBef>
              <a:spcAft>
                <a:spcPts val="0"/>
              </a:spcAft>
              <a:buClr>
                <a:schemeClr val="dk1"/>
              </a:buClr>
              <a:buSzPts val="900"/>
              <a:buFont typeface="Times New Roman"/>
              <a:buChar char="●"/>
            </a:pPr>
            <a:r>
              <a:rPr lang="en-US" sz="900">
                <a:solidFill>
                  <a:srgbClr val="202122"/>
                </a:solidFill>
                <a:highlight>
                  <a:schemeClr val="lt1"/>
                </a:highlight>
                <a:latin typeface="Times New Roman"/>
                <a:ea typeface="Times New Roman"/>
                <a:cs typeface="Times New Roman"/>
                <a:sym typeface="Times New Roman"/>
              </a:rPr>
              <a:t>This means that these genes decrease the amount of a cellular component when responding to outside stimulus </a:t>
            </a:r>
            <a:endParaRPr sz="900">
              <a:solidFill>
                <a:srgbClr val="002060"/>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38" name="Google Shape;138;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8daec27445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8daec27445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g18daec27445_0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954fc1e965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954fc1e965_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g1954fc1e965_0_1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304800" lvl="0" marL="457200" rtl="0" algn="l">
              <a:lnSpc>
                <a:spcPct val="100000"/>
              </a:lnSpc>
              <a:spcBef>
                <a:spcPts val="0"/>
              </a:spcBef>
              <a:spcAft>
                <a:spcPts val="0"/>
              </a:spcAft>
              <a:buClr>
                <a:srgbClr val="002060"/>
              </a:buClr>
              <a:buSzPts val="1200"/>
              <a:buChar char="●"/>
            </a:pPr>
            <a:r>
              <a:rPr lang="en-US">
                <a:latin typeface="Times New Roman"/>
                <a:ea typeface="Times New Roman"/>
                <a:cs typeface="Times New Roman"/>
                <a:sym typeface="Times New Roman"/>
              </a:rPr>
              <a:t>The k means method requires a k to be chosen. As k values were increased, the clusters became less defined and overlapped more, indicating that a higher cluster value did not give better results.</a:t>
            </a:r>
            <a:endParaRPr>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2060"/>
              </a:buClr>
              <a:buSzPts val="1200"/>
              <a:buChar char="●"/>
            </a:pPr>
            <a:r>
              <a:rPr lang="en-US">
                <a:latin typeface="Times New Roman"/>
                <a:ea typeface="Times New Roman"/>
                <a:cs typeface="Times New Roman"/>
                <a:sym typeface="Times New Roman"/>
              </a:rPr>
              <a:t>Even as k was increased, there was still a large mixture of affected goats and control groups mixed in the clusters.</a:t>
            </a:r>
            <a:endParaRPr/>
          </a:p>
        </p:txBody>
      </p:sp>
      <p:sp>
        <p:nvSpPr>
          <p:cNvPr id="173" name="Google Shape;17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8daec27445_0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8daec27445_0_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g18daec27445_0_2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8daec27445_0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8daec27445_0_3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g18daec27445_0_3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0"/>
          <p:cNvSpPr txBox="1"/>
          <p:nvPr>
            <p:ph type="ctrTitle"/>
          </p:nvPr>
        </p:nvSpPr>
        <p:spPr>
          <a:xfrm>
            <a:off x="914400" y="1122363"/>
            <a:ext cx="103632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8" name="Google Shape;18;p10"/>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0"/>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0"/>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7" name="Shape 77"/>
        <p:cNvGrpSpPr/>
        <p:nvPr/>
      </p:nvGrpSpPr>
      <p:grpSpPr>
        <a:xfrm>
          <a:off x="0" y="0"/>
          <a:ext cx="0" cy="0"/>
          <a:chOff x="0" y="0"/>
          <a:chExt cx="0" cy="0"/>
        </a:xfrm>
      </p:grpSpPr>
      <p:sp>
        <p:nvSpPr>
          <p:cNvPr id="78" name="Google Shape;78;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18"/>
          <p:cNvSpPr txBox="1"/>
          <p:nvPr>
            <p:ph idx="1" type="body"/>
          </p:nvPr>
        </p:nvSpPr>
        <p:spPr>
          <a:xfrm>
            <a:off x="5183188" y="987427"/>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80" name="Google Shape;80;p1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1" name="Google Shape;81;p18"/>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8"/>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8"/>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4" name="Shape 84"/>
        <p:cNvGrpSpPr/>
        <p:nvPr/>
      </p:nvGrpSpPr>
      <p:grpSpPr>
        <a:xfrm>
          <a:off x="0" y="0"/>
          <a:ext cx="0" cy="0"/>
          <a:chOff x="0" y="0"/>
          <a:chExt cx="0" cy="0"/>
        </a:xfrm>
      </p:grpSpPr>
      <p:sp>
        <p:nvSpPr>
          <p:cNvPr id="85" name="Google Shape;85;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9"/>
          <p:cNvSpPr/>
          <p:nvPr>
            <p:ph idx="2" type="pic"/>
          </p:nvPr>
        </p:nvSpPr>
        <p:spPr>
          <a:xfrm>
            <a:off x="5183188" y="987427"/>
            <a:ext cx="6172200" cy="4873625"/>
          </a:xfrm>
          <a:prstGeom prst="rect">
            <a:avLst/>
          </a:prstGeom>
          <a:noFill/>
          <a:ln>
            <a:noFill/>
          </a:ln>
        </p:spPr>
      </p:sp>
      <p:sp>
        <p:nvSpPr>
          <p:cNvPr id="87" name="Google Shape;87;p1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8" name="Google Shape;88;p19"/>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9"/>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9"/>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1" name="Shape 91"/>
        <p:cNvGrpSpPr/>
        <p:nvPr/>
      </p:nvGrpSpPr>
      <p:grpSpPr>
        <a:xfrm>
          <a:off x="0" y="0"/>
          <a:ext cx="0" cy="0"/>
          <a:chOff x="0" y="0"/>
          <a:chExt cx="0" cy="0"/>
        </a:xfrm>
      </p:grpSpPr>
      <p:sp>
        <p:nvSpPr>
          <p:cNvPr id="92" name="Google Shape;92;p20"/>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2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 name="Google Shape;94;p20"/>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0"/>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20"/>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7" name="Shape 97"/>
        <p:cNvGrpSpPr/>
        <p:nvPr/>
      </p:nvGrpSpPr>
      <p:grpSpPr>
        <a:xfrm>
          <a:off x="0" y="0"/>
          <a:ext cx="0" cy="0"/>
          <a:chOff x="0" y="0"/>
          <a:chExt cx="0" cy="0"/>
        </a:xfrm>
      </p:grpSpPr>
      <p:sp>
        <p:nvSpPr>
          <p:cNvPr id="98" name="Google Shape;98;p21"/>
          <p:cNvSpPr txBox="1"/>
          <p:nvPr>
            <p:ph type="title"/>
          </p:nvPr>
        </p:nvSpPr>
        <p:spPr>
          <a:xfrm rot="5400000">
            <a:off x="7133432"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21"/>
          <p:cNvSpPr txBox="1"/>
          <p:nvPr>
            <p:ph idx="1" type="body"/>
          </p:nvPr>
        </p:nvSpPr>
        <p:spPr>
          <a:xfrm rot="5400000">
            <a:off x="1799432"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 name="Google Shape;100;p21"/>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1"/>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21"/>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27" name="Shape 27"/>
        <p:cNvGrpSpPr/>
        <p:nvPr/>
      </p:nvGrpSpPr>
      <p:grpSpPr>
        <a:xfrm>
          <a:off x="0" y="0"/>
          <a:ext cx="0" cy="0"/>
          <a:chOff x="0" y="0"/>
          <a:chExt cx="0" cy="0"/>
        </a:xfrm>
      </p:grpSpPr>
      <p:sp>
        <p:nvSpPr>
          <p:cNvPr id="28" name="Google Shape;28;p11"/>
          <p:cNvSpPr txBox="1"/>
          <p:nvPr>
            <p:ph type="title"/>
          </p:nvPr>
        </p:nvSpPr>
        <p:spPr>
          <a:xfrm>
            <a:off x="652672" y="492868"/>
            <a:ext cx="10515600" cy="97541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2"/>
              </a:buClr>
              <a:buSzPts val="1575"/>
              <a:buFont typeface="Arial"/>
              <a:buNone/>
              <a:defRPr b="1" i="0" sz="1575">
                <a:solidFill>
                  <a:schemeClr val="accent2"/>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1"/>
          <p:cNvSpPr txBox="1"/>
          <p:nvPr>
            <p:ph idx="1" type="body"/>
          </p:nvPr>
        </p:nvSpPr>
        <p:spPr>
          <a:xfrm>
            <a:off x="1384853" y="1863435"/>
            <a:ext cx="9957600" cy="467650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002060"/>
              </a:buClr>
              <a:buSzPts val="1200"/>
              <a:buFont typeface="Arial"/>
              <a:buNone/>
              <a:defRPr sz="1200">
                <a:solidFill>
                  <a:srgbClr val="002060"/>
                </a:solidFill>
              </a:defRPr>
            </a:lvl1pPr>
            <a:lvl2pPr indent="-228600" lvl="1" marL="914400" algn="l">
              <a:lnSpc>
                <a:spcPct val="90000"/>
              </a:lnSpc>
              <a:spcBef>
                <a:spcPts val="500"/>
              </a:spcBef>
              <a:spcAft>
                <a:spcPts val="0"/>
              </a:spcAft>
              <a:buClr>
                <a:srgbClr val="002060"/>
              </a:buClr>
              <a:buSzPts val="1050"/>
              <a:buFont typeface="Arial"/>
              <a:buNone/>
              <a:defRPr sz="1050">
                <a:solidFill>
                  <a:srgbClr val="002060"/>
                </a:solidFill>
              </a:defRPr>
            </a:lvl2pPr>
            <a:lvl3pPr indent="-228600" lvl="2" marL="1371600" algn="l">
              <a:lnSpc>
                <a:spcPct val="90000"/>
              </a:lnSpc>
              <a:spcBef>
                <a:spcPts val="500"/>
              </a:spcBef>
              <a:spcAft>
                <a:spcPts val="0"/>
              </a:spcAft>
              <a:buClr>
                <a:srgbClr val="002060"/>
              </a:buClr>
              <a:buSzPts val="1000"/>
              <a:buFont typeface="Arial"/>
              <a:buNone/>
              <a:defRPr sz="1000">
                <a:solidFill>
                  <a:srgbClr val="002060"/>
                </a:solidFill>
              </a:defRPr>
            </a:lvl3pPr>
            <a:lvl4pPr indent="-228600" lvl="3" marL="1828800" algn="l">
              <a:lnSpc>
                <a:spcPct val="90000"/>
              </a:lnSpc>
              <a:spcBef>
                <a:spcPts val="500"/>
              </a:spcBef>
              <a:spcAft>
                <a:spcPts val="0"/>
              </a:spcAft>
              <a:buClr>
                <a:srgbClr val="002060"/>
              </a:buClr>
              <a:buSzPts val="900"/>
              <a:buFont typeface="Arial"/>
              <a:buNone/>
              <a:defRPr sz="900">
                <a:solidFill>
                  <a:srgbClr val="002060"/>
                </a:solidFill>
              </a:defRPr>
            </a:lvl4pPr>
            <a:lvl5pPr indent="-228600" lvl="4" marL="2286000" algn="l">
              <a:lnSpc>
                <a:spcPct val="90000"/>
              </a:lnSpc>
              <a:spcBef>
                <a:spcPts val="500"/>
              </a:spcBef>
              <a:spcAft>
                <a:spcPts val="0"/>
              </a:spcAft>
              <a:buClr>
                <a:srgbClr val="002060"/>
              </a:buClr>
              <a:buSzPts val="800"/>
              <a:buFont typeface="Arial"/>
              <a:buNone/>
              <a:defRPr sz="800">
                <a:solidFill>
                  <a:srgbClr val="002060"/>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30" name="Google Shape;30;p11"/>
          <p:cNvCxnSpPr/>
          <p:nvPr/>
        </p:nvCxnSpPr>
        <p:spPr>
          <a:xfrm>
            <a:off x="0" y="1468278"/>
            <a:ext cx="4505093" cy="0"/>
          </a:xfrm>
          <a:prstGeom prst="straightConnector1">
            <a:avLst/>
          </a:prstGeom>
          <a:noFill/>
          <a:ln cap="flat" cmpd="sng" w="12700">
            <a:solidFill>
              <a:srgbClr val="F37021"/>
            </a:solidFill>
            <a:prstDash val="solid"/>
            <a:miter lim="800000"/>
            <a:headEnd len="sm" w="sm" type="none"/>
            <a:tailEnd len="sm" w="sm" type="none"/>
          </a:ln>
        </p:spPr>
      </p:cxnSp>
      <p:sp>
        <p:nvSpPr>
          <p:cNvPr id="31" name="Google Shape;31;p11"/>
          <p:cNvSpPr txBox="1"/>
          <p:nvPr>
            <p:ph idx="2" type="body"/>
          </p:nvPr>
        </p:nvSpPr>
        <p:spPr>
          <a:xfrm>
            <a:off x="3" y="176621"/>
            <a:ext cx="10856068" cy="316248"/>
          </a:xfrm>
          <a:prstGeom prst="rect">
            <a:avLst/>
          </a:prstGeom>
          <a:noFill/>
          <a:ln>
            <a:noFill/>
          </a:ln>
        </p:spPr>
        <p:txBody>
          <a:bodyPr anchorCtr="0" anchor="t" bIns="45700" lIns="91425" spcFirstLastPara="1" rIns="91425" wrap="square" tIns="45700">
            <a:normAutofit/>
          </a:bodyPr>
          <a:lstStyle>
            <a:lvl1pPr indent="-295275" lvl="0" marL="457200" algn="ctr">
              <a:lnSpc>
                <a:spcPct val="90000"/>
              </a:lnSpc>
              <a:spcBef>
                <a:spcPts val="1000"/>
              </a:spcBef>
              <a:spcAft>
                <a:spcPts val="0"/>
              </a:spcAft>
              <a:buClr>
                <a:schemeClr val="accent5"/>
              </a:buClr>
              <a:buSzPts val="1050"/>
              <a:buChar char="•"/>
              <a:defRPr b="1" i="0" sz="1050">
                <a:solidFill>
                  <a:schemeClr val="accent5"/>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1"/>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33" name="Google Shape;33;p11"/>
          <p:cNvPicPr preferRelativeResize="0"/>
          <p:nvPr/>
        </p:nvPicPr>
        <p:blipFill rotWithShape="1">
          <a:blip r:embed="rId2">
            <a:alphaModFix/>
          </a:blip>
          <a:srcRect b="0" l="0" r="0" t="0"/>
          <a:stretch/>
        </p:blipFill>
        <p:spPr>
          <a:xfrm>
            <a:off x="10822857" y="1"/>
            <a:ext cx="629440" cy="4720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 name="Shape 34"/>
        <p:cNvGrpSpPr/>
        <p:nvPr/>
      </p:nvGrpSpPr>
      <p:grpSpPr>
        <a:xfrm>
          <a:off x="0" y="0"/>
          <a:ext cx="0" cy="0"/>
          <a:chOff x="0" y="0"/>
          <a:chExt cx="0" cy="0"/>
        </a:xfrm>
      </p:grpSpPr>
      <p:sp>
        <p:nvSpPr>
          <p:cNvPr id="35" name="Google Shape;35;p9"/>
          <p:cNvSpPr txBox="1"/>
          <p:nvPr>
            <p:ph type="ctrTitle"/>
          </p:nvPr>
        </p:nvSpPr>
        <p:spPr>
          <a:xfrm>
            <a:off x="914400" y="1122363"/>
            <a:ext cx="103632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9"/>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7" name="Google Shape;37;p9"/>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9"/>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9"/>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0" name="Shape 40"/>
        <p:cNvGrpSpPr/>
        <p:nvPr/>
      </p:nvGrpSpPr>
      <p:grpSpPr>
        <a:xfrm>
          <a:off x="0" y="0"/>
          <a:ext cx="0" cy="0"/>
          <a:chOff x="0" y="0"/>
          <a:chExt cx="0" cy="0"/>
        </a:xfrm>
      </p:grpSpPr>
      <p:sp>
        <p:nvSpPr>
          <p:cNvPr id="41" name="Google Shape;41;p12"/>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12"/>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2"/>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2"/>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6" name="Shape 46"/>
        <p:cNvGrpSpPr/>
        <p:nvPr/>
      </p:nvGrpSpPr>
      <p:grpSpPr>
        <a:xfrm>
          <a:off x="0" y="0"/>
          <a:ext cx="0" cy="0"/>
          <a:chOff x="0" y="0"/>
          <a:chExt cx="0" cy="0"/>
        </a:xfrm>
      </p:grpSpPr>
      <p:sp>
        <p:nvSpPr>
          <p:cNvPr id="47" name="Google Shape;47;p13"/>
          <p:cNvSpPr txBox="1"/>
          <p:nvPr>
            <p:ph type="title"/>
          </p:nvPr>
        </p:nvSpPr>
        <p:spPr>
          <a:xfrm>
            <a:off x="831851" y="1709740"/>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13"/>
          <p:cNvSpPr txBox="1"/>
          <p:nvPr>
            <p:ph idx="1" type="body"/>
          </p:nvPr>
        </p:nvSpPr>
        <p:spPr>
          <a:xfrm>
            <a:off x="831851" y="4589465"/>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sz="2400">
                <a:solidFill>
                  <a:schemeClr val="dk1"/>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9" name="Google Shape;49;p13"/>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3"/>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3"/>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2" name="Shape 52"/>
        <p:cNvGrpSpPr/>
        <p:nvPr/>
      </p:nvGrpSpPr>
      <p:grpSpPr>
        <a:xfrm>
          <a:off x="0" y="0"/>
          <a:ext cx="0" cy="0"/>
          <a:chOff x="0" y="0"/>
          <a:chExt cx="0" cy="0"/>
        </a:xfrm>
      </p:grpSpPr>
      <p:sp>
        <p:nvSpPr>
          <p:cNvPr id="53" name="Google Shape;53;p14"/>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1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1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14"/>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4"/>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4"/>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9" name="Shape 59"/>
        <p:cNvGrpSpPr/>
        <p:nvPr/>
      </p:nvGrpSpPr>
      <p:grpSpPr>
        <a:xfrm>
          <a:off x="0" y="0"/>
          <a:ext cx="0" cy="0"/>
          <a:chOff x="0" y="0"/>
          <a:chExt cx="0" cy="0"/>
        </a:xfrm>
      </p:grpSpPr>
      <p:sp>
        <p:nvSpPr>
          <p:cNvPr id="60" name="Google Shape;60;p15"/>
          <p:cNvSpPr txBox="1"/>
          <p:nvPr>
            <p:ph type="title"/>
          </p:nvPr>
        </p:nvSpPr>
        <p:spPr>
          <a:xfrm>
            <a:off x="839788" y="365127"/>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15"/>
          <p:cNvSpPr txBox="1"/>
          <p:nvPr>
            <p:ph idx="1" type="body"/>
          </p:nvPr>
        </p:nvSpPr>
        <p:spPr>
          <a:xfrm>
            <a:off x="839789"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2" name="Google Shape;62;p15"/>
          <p:cNvSpPr txBox="1"/>
          <p:nvPr>
            <p:ph idx="2" type="body"/>
          </p:nvPr>
        </p:nvSpPr>
        <p:spPr>
          <a:xfrm>
            <a:off x="839789"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 name="Google Shape;63;p15"/>
          <p:cNvSpPr txBox="1"/>
          <p:nvPr>
            <p:ph idx="3" type="body"/>
          </p:nvPr>
        </p:nvSpPr>
        <p:spPr>
          <a:xfrm>
            <a:off x="6172201"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4" name="Google Shape;64;p15"/>
          <p:cNvSpPr txBox="1"/>
          <p:nvPr>
            <p:ph idx="4" type="body"/>
          </p:nvPr>
        </p:nvSpPr>
        <p:spPr>
          <a:xfrm>
            <a:off x="6172201"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 name="Google Shape;65;p15"/>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5"/>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5"/>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8" name="Shape 68"/>
        <p:cNvGrpSpPr/>
        <p:nvPr/>
      </p:nvGrpSpPr>
      <p:grpSpPr>
        <a:xfrm>
          <a:off x="0" y="0"/>
          <a:ext cx="0" cy="0"/>
          <a:chOff x="0" y="0"/>
          <a:chExt cx="0" cy="0"/>
        </a:xfrm>
      </p:grpSpPr>
      <p:sp>
        <p:nvSpPr>
          <p:cNvPr id="69" name="Google Shape;69;p16"/>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6"/>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6"/>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6"/>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3" name="Shape 73"/>
        <p:cNvGrpSpPr/>
        <p:nvPr/>
      </p:nvGrpSpPr>
      <p:grpSpPr>
        <a:xfrm>
          <a:off x="0" y="0"/>
          <a:ext cx="0" cy="0"/>
          <a:chOff x="0" y="0"/>
          <a:chExt cx="0" cy="0"/>
        </a:xfrm>
      </p:grpSpPr>
      <p:sp>
        <p:nvSpPr>
          <p:cNvPr id="74" name="Google Shape;74;p17"/>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7"/>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7"/>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2.xml"/><Relationship Id="rId10" Type="http://schemas.openxmlformats.org/officeDocument/2006/relationships/slideLayout" Target="../slideLayouts/slideLayout11.xml"/><Relationship Id="rId13" Type="http://schemas.openxmlformats.org/officeDocument/2006/relationships/theme" Target="../theme/theme2.xml"/><Relationship Id="rId12" Type="http://schemas.openxmlformats.org/officeDocument/2006/relationships/slideLayout" Target="../slideLayouts/slideLayout13.xml"/><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9" Type="http://schemas.openxmlformats.org/officeDocument/2006/relationships/slideLayout" Target="../slideLayouts/slideLayout10.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8"/>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12" name="Google Shape;12;p8"/>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3" name="Google Shape;13;p8"/>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4" name="Google Shape;14;p8"/>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Calibri"/>
                <a:ea typeface="Calibri"/>
                <a:cs typeface="Calibri"/>
                <a:sym typeface="Calibri"/>
              </a:defRPr>
            </a:lvl1pPr>
            <a:lvl2pPr indent="0" lvl="1" marL="0" marR="0" rtl="0" algn="r">
              <a:spcBef>
                <a:spcPts val="0"/>
              </a:spcBef>
              <a:buNone/>
              <a:defRPr b="0" i="0" sz="1200" u="none" cap="none" strike="noStrike">
                <a:solidFill>
                  <a:schemeClr val="lt1"/>
                </a:solidFill>
                <a:latin typeface="Calibri"/>
                <a:ea typeface="Calibri"/>
                <a:cs typeface="Calibri"/>
                <a:sym typeface="Calibri"/>
              </a:defRPr>
            </a:lvl2pPr>
            <a:lvl3pPr indent="0" lvl="2" marL="0" marR="0" rtl="0" algn="r">
              <a:spcBef>
                <a:spcPts val="0"/>
              </a:spcBef>
              <a:buNone/>
              <a:defRPr b="0" i="0" sz="1200" u="none" cap="none" strike="noStrike">
                <a:solidFill>
                  <a:schemeClr val="lt1"/>
                </a:solidFill>
                <a:latin typeface="Calibri"/>
                <a:ea typeface="Calibri"/>
                <a:cs typeface="Calibri"/>
                <a:sym typeface="Calibri"/>
              </a:defRPr>
            </a:lvl3pPr>
            <a:lvl4pPr indent="0" lvl="3" marL="0" marR="0" rtl="0" algn="r">
              <a:spcBef>
                <a:spcPts val="0"/>
              </a:spcBef>
              <a:buNone/>
              <a:defRPr b="0" i="0" sz="1200" u="none" cap="none" strike="noStrike">
                <a:solidFill>
                  <a:schemeClr val="lt1"/>
                </a:solidFill>
                <a:latin typeface="Calibri"/>
                <a:ea typeface="Calibri"/>
                <a:cs typeface="Calibri"/>
                <a:sym typeface="Calibri"/>
              </a:defRPr>
            </a:lvl4pPr>
            <a:lvl5pPr indent="0" lvl="4" marL="0" marR="0" rtl="0" algn="r">
              <a:spcBef>
                <a:spcPts val="0"/>
              </a:spcBef>
              <a:buNone/>
              <a:defRPr b="0" i="0" sz="1200" u="none" cap="none" strike="noStrike">
                <a:solidFill>
                  <a:schemeClr val="lt1"/>
                </a:solidFill>
                <a:latin typeface="Calibri"/>
                <a:ea typeface="Calibri"/>
                <a:cs typeface="Calibri"/>
                <a:sym typeface="Calibri"/>
              </a:defRPr>
            </a:lvl5pPr>
            <a:lvl6pPr indent="0" lvl="5" marL="0" marR="0" rtl="0" algn="r">
              <a:spcBef>
                <a:spcPts val="0"/>
              </a:spcBef>
              <a:buNone/>
              <a:defRPr b="0" i="0" sz="1200" u="none" cap="none" strike="noStrike">
                <a:solidFill>
                  <a:schemeClr val="lt1"/>
                </a:solidFill>
                <a:latin typeface="Calibri"/>
                <a:ea typeface="Calibri"/>
                <a:cs typeface="Calibri"/>
                <a:sym typeface="Calibri"/>
              </a:defRPr>
            </a:lvl6pPr>
            <a:lvl7pPr indent="0" lvl="6" marL="0" marR="0" rtl="0" algn="r">
              <a:spcBef>
                <a:spcPts val="0"/>
              </a:spcBef>
              <a:buNone/>
              <a:defRPr b="0" i="0" sz="1200" u="none" cap="none" strike="noStrike">
                <a:solidFill>
                  <a:schemeClr val="lt1"/>
                </a:solidFill>
                <a:latin typeface="Calibri"/>
                <a:ea typeface="Calibri"/>
                <a:cs typeface="Calibri"/>
                <a:sym typeface="Calibri"/>
              </a:defRPr>
            </a:lvl7pPr>
            <a:lvl8pPr indent="0" lvl="7" marL="0" marR="0" rtl="0" algn="r">
              <a:spcBef>
                <a:spcPts val="0"/>
              </a:spcBef>
              <a:buNone/>
              <a:defRPr b="0" i="0" sz="1200" u="none" cap="none" strike="noStrike">
                <a:solidFill>
                  <a:schemeClr val="lt1"/>
                </a:solidFill>
                <a:latin typeface="Calibri"/>
                <a:ea typeface="Calibri"/>
                <a:cs typeface="Calibri"/>
                <a:sym typeface="Calibri"/>
              </a:defRPr>
            </a:lvl8pPr>
            <a:lvl9pPr indent="0" lvl="8" marL="0" marR="0" rtl="0" algn="r">
              <a:spcBef>
                <a:spcPts val="0"/>
              </a:spcBef>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 name="Shape 21"/>
        <p:cNvGrpSpPr/>
        <p:nvPr/>
      </p:nvGrpSpPr>
      <p:grpSpPr>
        <a:xfrm>
          <a:off x="0" y="0"/>
          <a:ext cx="0" cy="0"/>
          <a:chOff x="0" y="0"/>
          <a:chExt cx="0" cy="0"/>
        </a:xfrm>
      </p:grpSpPr>
      <p:sp>
        <p:nvSpPr>
          <p:cNvPr id="22" name="Google Shape;22;p7"/>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3" name="Google Shape;23;p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4" name="Google Shape;24;p7"/>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5" name="Google Shape;25;p7"/>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6" name="Google Shape;26;p7"/>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16.png"/><Relationship Id="rId5"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06" name="Shape 106"/>
        <p:cNvGrpSpPr/>
        <p:nvPr/>
      </p:nvGrpSpPr>
      <p:grpSpPr>
        <a:xfrm>
          <a:off x="0" y="0"/>
          <a:ext cx="0" cy="0"/>
          <a:chOff x="0" y="0"/>
          <a:chExt cx="0" cy="0"/>
        </a:xfrm>
      </p:grpSpPr>
      <p:pic>
        <p:nvPicPr>
          <p:cNvPr descr="DNA illustration" id="107" name="Google Shape;107;p1"/>
          <p:cNvPicPr preferRelativeResize="0"/>
          <p:nvPr/>
        </p:nvPicPr>
        <p:blipFill rotWithShape="1">
          <a:blip r:embed="rId3">
            <a:alphaModFix amt="50000"/>
          </a:blip>
          <a:srcRect b="0" l="17282" r="717" t="0"/>
          <a:stretch/>
        </p:blipFill>
        <p:spPr>
          <a:xfrm>
            <a:off x="1524020" y="2"/>
            <a:ext cx="9143980" cy="6857999"/>
          </a:xfrm>
          <a:prstGeom prst="rect">
            <a:avLst/>
          </a:prstGeom>
          <a:noFill/>
          <a:ln>
            <a:noFill/>
          </a:ln>
        </p:spPr>
      </p:pic>
      <p:sp>
        <p:nvSpPr>
          <p:cNvPr id="108" name="Google Shape;108;p1"/>
          <p:cNvSpPr txBox="1"/>
          <p:nvPr>
            <p:ph type="ctrTitle"/>
          </p:nvPr>
        </p:nvSpPr>
        <p:spPr>
          <a:xfrm>
            <a:off x="2667013" y="566837"/>
            <a:ext cx="6858000" cy="29004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FF"/>
              </a:buClr>
              <a:buSzPts val="6000"/>
              <a:buFont typeface="Calibri"/>
              <a:buNone/>
            </a:pPr>
            <a:r>
              <a:rPr lang="en-US">
                <a:solidFill>
                  <a:srgbClr val="FFFFFF"/>
                </a:solidFill>
              </a:rPr>
              <a:t>How Stress Affects Meat Quality in Spanish Goats </a:t>
            </a:r>
            <a:endParaRPr/>
          </a:p>
        </p:txBody>
      </p:sp>
      <p:sp>
        <p:nvSpPr>
          <p:cNvPr id="109" name="Google Shape;109;p1"/>
          <p:cNvSpPr txBox="1"/>
          <p:nvPr>
            <p:ph idx="1" type="subTitle"/>
          </p:nvPr>
        </p:nvSpPr>
        <p:spPr>
          <a:xfrm>
            <a:off x="2667000" y="4159399"/>
            <a:ext cx="6756900" cy="1679700"/>
          </a:xfrm>
          <a:prstGeom prst="rect">
            <a:avLst/>
          </a:prstGeom>
          <a:noFill/>
          <a:ln>
            <a:noFill/>
          </a:ln>
        </p:spPr>
        <p:txBody>
          <a:bodyPr anchorCtr="0" anchor="t" bIns="45700" lIns="91425" spcFirstLastPara="1" rIns="91425" wrap="square" tIns="45700">
            <a:normAutofit fontScale="70000" lnSpcReduction="20000"/>
          </a:bodyPr>
          <a:lstStyle/>
          <a:p>
            <a:pPr indent="0" lvl="0" marL="0" rtl="0" algn="ctr">
              <a:lnSpc>
                <a:spcPct val="115000"/>
              </a:lnSpc>
              <a:spcBef>
                <a:spcPts val="0"/>
              </a:spcBef>
              <a:spcAft>
                <a:spcPts val="0"/>
              </a:spcAft>
              <a:buClr>
                <a:schemeClr val="dk1"/>
              </a:buClr>
              <a:buSzPct val="46808"/>
              <a:buFont typeface="Arial"/>
              <a:buNone/>
            </a:pPr>
            <a:r>
              <a:rPr lang="en-US" sz="2350"/>
              <a:t>Sarah Foster</a:t>
            </a:r>
            <a:endParaRPr sz="2350"/>
          </a:p>
          <a:p>
            <a:pPr indent="0" lvl="0" marL="0" rtl="0" algn="ctr">
              <a:lnSpc>
                <a:spcPct val="115000"/>
              </a:lnSpc>
              <a:spcBef>
                <a:spcPts val="0"/>
              </a:spcBef>
              <a:spcAft>
                <a:spcPts val="0"/>
              </a:spcAft>
              <a:buClr>
                <a:schemeClr val="dk1"/>
              </a:buClr>
              <a:buSzPct val="46808"/>
              <a:buFont typeface="Arial"/>
              <a:buNone/>
            </a:pPr>
            <a:r>
              <a:rPr lang="en-US" sz="2350"/>
              <a:t>Samy Kushwah</a:t>
            </a:r>
            <a:endParaRPr sz="2350"/>
          </a:p>
          <a:p>
            <a:pPr indent="0" lvl="0" marL="0" rtl="0" algn="ctr">
              <a:lnSpc>
                <a:spcPct val="115000"/>
              </a:lnSpc>
              <a:spcBef>
                <a:spcPts val="0"/>
              </a:spcBef>
              <a:spcAft>
                <a:spcPts val="0"/>
              </a:spcAft>
              <a:buClr>
                <a:schemeClr val="dk1"/>
              </a:buClr>
              <a:buSzPct val="46808"/>
              <a:buFont typeface="Arial"/>
              <a:buNone/>
            </a:pPr>
            <a:r>
              <a:rPr lang="en-US" sz="2350"/>
              <a:t>Gabriel Peer-Drake</a:t>
            </a:r>
            <a:endParaRPr sz="2350"/>
          </a:p>
          <a:p>
            <a:pPr indent="0" lvl="0" marL="0" rtl="0" algn="ctr">
              <a:lnSpc>
                <a:spcPct val="115000"/>
              </a:lnSpc>
              <a:spcBef>
                <a:spcPts val="0"/>
              </a:spcBef>
              <a:spcAft>
                <a:spcPts val="0"/>
              </a:spcAft>
              <a:buClr>
                <a:schemeClr val="dk1"/>
              </a:buClr>
              <a:buSzPct val="46808"/>
              <a:buFont typeface="Arial"/>
              <a:buNone/>
            </a:pPr>
            <a:r>
              <a:rPr lang="en-US" sz="2350"/>
              <a:t>Steven Miltenberger</a:t>
            </a:r>
            <a:endParaRPr sz="2350"/>
          </a:p>
          <a:p>
            <a:pPr indent="0" lvl="0" marL="0" rtl="0" algn="ctr">
              <a:lnSpc>
                <a:spcPct val="115000"/>
              </a:lnSpc>
              <a:spcBef>
                <a:spcPts val="0"/>
              </a:spcBef>
              <a:spcAft>
                <a:spcPts val="0"/>
              </a:spcAft>
              <a:buClr>
                <a:schemeClr val="dk1"/>
              </a:buClr>
              <a:buSzPct val="46808"/>
              <a:buFont typeface="Arial"/>
              <a:buNone/>
            </a:pPr>
            <a:r>
              <a:rPr lang="en-US" sz="2350"/>
              <a:t>Team 10</a:t>
            </a:r>
            <a:endParaRPr sz="2350"/>
          </a:p>
          <a:p>
            <a:pPr indent="0" lvl="0" marL="0" rtl="0" algn="ctr">
              <a:lnSpc>
                <a:spcPct val="90000"/>
              </a:lnSpc>
              <a:spcBef>
                <a:spcPts val="1000"/>
              </a:spcBef>
              <a:spcAft>
                <a:spcPts val="0"/>
              </a:spcAft>
              <a:buClr>
                <a:srgbClr val="FFFFFF"/>
              </a:buClr>
              <a:buSzPct val="100000"/>
              <a:buNone/>
            </a:pPr>
            <a:r>
              <a:rPr lang="en-US"/>
              <a:t>12/02/2022</a:t>
            </a:r>
            <a:endParaRPr/>
          </a:p>
        </p:txBody>
      </p:sp>
      <p:pic>
        <p:nvPicPr>
          <p:cNvPr id="110" name="Google Shape;110;p1"/>
          <p:cNvPicPr preferRelativeResize="0"/>
          <p:nvPr/>
        </p:nvPicPr>
        <p:blipFill>
          <a:blip r:embed="rId4">
            <a:alphaModFix/>
          </a:blip>
          <a:stretch>
            <a:fillRect/>
          </a:stretch>
        </p:blipFill>
        <p:spPr>
          <a:xfrm>
            <a:off x="8142163" y="3467216"/>
            <a:ext cx="3831025" cy="3064071"/>
          </a:xfrm>
          <a:prstGeom prst="rect">
            <a:avLst/>
          </a:prstGeom>
          <a:noFill/>
          <a:ln>
            <a:noFill/>
          </a:ln>
        </p:spPr>
      </p:pic>
      <p:pic>
        <p:nvPicPr>
          <p:cNvPr id="111" name="Google Shape;111;p1"/>
          <p:cNvPicPr preferRelativeResize="0"/>
          <p:nvPr/>
        </p:nvPicPr>
        <p:blipFill>
          <a:blip r:embed="rId5">
            <a:alphaModFix/>
          </a:blip>
          <a:stretch>
            <a:fillRect/>
          </a:stretch>
        </p:blipFill>
        <p:spPr>
          <a:xfrm>
            <a:off x="755926" y="3722250"/>
            <a:ext cx="3831000" cy="255399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18daec27445_0_42"/>
          <p:cNvSpPr/>
          <p:nvPr/>
        </p:nvSpPr>
        <p:spPr>
          <a:xfrm>
            <a:off x="7555650" y="3921350"/>
            <a:ext cx="3913800" cy="24057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g18daec27445_0_42"/>
          <p:cNvSpPr/>
          <p:nvPr/>
        </p:nvSpPr>
        <p:spPr>
          <a:xfrm>
            <a:off x="7315650" y="566850"/>
            <a:ext cx="4393800" cy="32490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g18daec27445_0_42"/>
          <p:cNvSpPr txBox="1"/>
          <p:nvPr>
            <p:ph type="title"/>
          </p:nvPr>
        </p:nvSpPr>
        <p:spPr>
          <a:xfrm>
            <a:off x="652672" y="492868"/>
            <a:ext cx="10515600" cy="9753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Clr>
                <a:schemeClr val="accent2"/>
              </a:buClr>
              <a:buSzPts val="1500"/>
              <a:buFont typeface="Arial"/>
              <a:buNone/>
            </a:pPr>
            <a:r>
              <a:rPr lang="en-US"/>
              <a:t>Clustering Analysis: Gaussian Mixture Model</a:t>
            </a:r>
            <a:endParaRPr/>
          </a:p>
        </p:txBody>
      </p:sp>
      <p:pic>
        <p:nvPicPr>
          <p:cNvPr id="210" name="Google Shape;210;g18daec27445_0_42"/>
          <p:cNvPicPr preferRelativeResize="0"/>
          <p:nvPr/>
        </p:nvPicPr>
        <p:blipFill rotWithShape="1">
          <a:blip r:embed="rId3">
            <a:alphaModFix/>
          </a:blip>
          <a:srcRect b="9277" l="0" r="19710" t="2022"/>
          <a:stretch/>
        </p:blipFill>
        <p:spPr>
          <a:xfrm>
            <a:off x="7439875" y="664963"/>
            <a:ext cx="4145350" cy="3052775"/>
          </a:xfrm>
          <a:prstGeom prst="rect">
            <a:avLst/>
          </a:prstGeom>
          <a:noFill/>
          <a:ln>
            <a:noFill/>
          </a:ln>
        </p:spPr>
      </p:pic>
      <p:pic>
        <p:nvPicPr>
          <p:cNvPr id="211" name="Google Shape;211;g18daec27445_0_42"/>
          <p:cNvPicPr preferRelativeResize="0"/>
          <p:nvPr/>
        </p:nvPicPr>
        <p:blipFill rotWithShape="1">
          <a:blip r:embed="rId4">
            <a:alphaModFix/>
          </a:blip>
          <a:srcRect b="0" l="0" r="0" t="9722"/>
          <a:stretch/>
        </p:blipFill>
        <p:spPr>
          <a:xfrm>
            <a:off x="7693855" y="4005380"/>
            <a:ext cx="3637386" cy="2237638"/>
          </a:xfrm>
          <a:prstGeom prst="rect">
            <a:avLst/>
          </a:prstGeom>
          <a:noFill/>
          <a:ln>
            <a:noFill/>
          </a:ln>
        </p:spPr>
      </p:pic>
      <p:sp>
        <p:nvSpPr>
          <p:cNvPr id="212" name="Google Shape;212;g18daec27445_0_42"/>
          <p:cNvSpPr txBox="1"/>
          <p:nvPr>
            <p:ph idx="12" type="sldNum"/>
          </p:nvPr>
        </p:nvSpPr>
        <p:spPr>
          <a:xfrm>
            <a:off x="8610600" y="6356352"/>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9</a:t>
            </a:r>
            <a:endParaRPr/>
          </a:p>
        </p:txBody>
      </p:sp>
      <p:sp>
        <p:nvSpPr>
          <p:cNvPr id="213" name="Google Shape;213;g18daec27445_0_42"/>
          <p:cNvSpPr/>
          <p:nvPr/>
        </p:nvSpPr>
        <p:spPr>
          <a:xfrm>
            <a:off x="389975" y="1617650"/>
            <a:ext cx="6684900" cy="49809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330200" lvl="0" marL="457200" rtl="0" algn="l">
              <a:lnSpc>
                <a:spcPct val="200000"/>
              </a:lnSpc>
              <a:spcBef>
                <a:spcPts val="0"/>
              </a:spcBef>
              <a:spcAft>
                <a:spcPts val="0"/>
              </a:spcAft>
              <a:buClr>
                <a:srgbClr val="002060"/>
              </a:buClr>
              <a:buSzPts val="1600"/>
              <a:buFont typeface="Calibri"/>
              <a:buChar char="●"/>
            </a:pPr>
            <a:r>
              <a:rPr lang="en-US" sz="1600">
                <a:solidFill>
                  <a:schemeClr val="dk1"/>
                </a:solidFill>
                <a:latin typeface="Calibri"/>
                <a:ea typeface="Calibri"/>
                <a:cs typeface="Calibri"/>
                <a:sym typeface="Calibri"/>
              </a:rPr>
              <a:t>This method did not require a k to be chosen.</a:t>
            </a:r>
            <a:endParaRPr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The Gaussian Mixture Model (GMM) has many different Gaussians that all use k for the number of clusters in the dataset.</a:t>
            </a:r>
            <a:endParaRPr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A plot using the “classification” type for 10 isshown on the right. This is a crowded plot and having more than 10 genes would make the plot too large to display, so plotting BIC values is more optimal.</a:t>
            </a:r>
            <a:endParaRPr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A lot of clusters all align at the point 2 while at other points there are less clustering methods present, meaning 2 is the best number of clusters that comes out of the dataset.</a:t>
            </a:r>
            <a:endParaRPr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Indicated that two groups may be significant</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18daec27445_0_49"/>
          <p:cNvSpPr/>
          <p:nvPr/>
        </p:nvSpPr>
        <p:spPr>
          <a:xfrm>
            <a:off x="7894800" y="3480650"/>
            <a:ext cx="3441900" cy="28731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g18daec27445_0_49"/>
          <p:cNvSpPr/>
          <p:nvPr/>
        </p:nvSpPr>
        <p:spPr>
          <a:xfrm>
            <a:off x="7536750" y="1198875"/>
            <a:ext cx="4158000" cy="21348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g18daec27445_0_49"/>
          <p:cNvSpPr txBox="1"/>
          <p:nvPr>
            <p:ph type="title"/>
          </p:nvPr>
        </p:nvSpPr>
        <p:spPr>
          <a:xfrm>
            <a:off x="652672" y="492868"/>
            <a:ext cx="10515600" cy="9753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Clr>
                <a:schemeClr val="accent2"/>
              </a:buClr>
              <a:buSzPts val="1500"/>
              <a:buFont typeface="Arial"/>
              <a:buNone/>
            </a:pPr>
            <a:r>
              <a:rPr lang="en-US"/>
              <a:t>Statistical</a:t>
            </a:r>
            <a:r>
              <a:rPr lang="en-US"/>
              <a:t> Analysis</a:t>
            </a:r>
            <a:endParaRPr/>
          </a:p>
        </p:txBody>
      </p:sp>
      <p:pic>
        <p:nvPicPr>
          <p:cNvPr id="222" name="Google Shape;222;g18daec27445_0_49"/>
          <p:cNvPicPr preferRelativeResize="0"/>
          <p:nvPr/>
        </p:nvPicPr>
        <p:blipFill>
          <a:blip r:embed="rId3">
            <a:alphaModFix/>
          </a:blip>
          <a:stretch>
            <a:fillRect/>
          </a:stretch>
        </p:blipFill>
        <p:spPr>
          <a:xfrm>
            <a:off x="7678313" y="1315962"/>
            <a:ext cx="3874869" cy="1898575"/>
          </a:xfrm>
          <a:prstGeom prst="rect">
            <a:avLst/>
          </a:prstGeom>
          <a:noFill/>
          <a:ln>
            <a:noFill/>
          </a:ln>
        </p:spPr>
      </p:pic>
      <p:pic>
        <p:nvPicPr>
          <p:cNvPr id="223" name="Google Shape;223;g18daec27445_0_49"/>
          <p:cNvPicPr preferRelativeResize="0"/>
          <p:nvPr/>
        </p:nvPicPr>
        <p:blipFill rotWithShape="1">
          <a:blip r:embed="rId4">
            <a:alphaModFix/>
          </a:blip>
          <a:srcRect b="6237" l="0" r="0" t="6395"/>
          <a:stretch/>
        </p:blipFill>
        <p:spPr>
          <a:xfrm>
            <a:off x="8015538" y="3559881"/>
            <a:ext cx="3200400" cy="2714625"/>
          </a:xfrm>
          <a:prstGeom prst="rect">
            <a:avLst/>
          </a:prstGeom>
          <a:noFill/>
          <a:ln>
            <a:noFill/>
          </a:ln>
        </p:spPr>
      </p:pic>
      <p:sp>
        <p:nvSpPr>
          <p:cNvPr id="224" name="Google Shape;224;g18daec27445_0_49"/>
          <p:cNvSpPr txBox="1"/>
          <p:nvPr>
            <p:ph idx="12" type="sldNum"/>
          </p:nvPr>
        </p:nvSpPr>
        <p:spPr>
          <a:xfrm>
            <a:off x="8610600" y="6356352"/>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10</a:t>
            </a:r>
            <a:endParaRPr/>
          </a:p>
        </p:txBody>
      </p:sp>
      <p:sp>
        <p:nvSpPr>
          <p:cNvPr id="225" name="Google Shape;225;g18daec27445_0_49"/>
          <p:cNvSpPr/>
          <p:nvPr/>
        </p:nvSpPr>
        <p:spPr>
          <a:xfrm>
            <a:off x="375575" y="1837500"/>
            <a:ext cx="6742500" cy="44370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Clr>
                <a:srgbClr val="002060"/>
              </a:buClr>
              <a:buSzPts val="1400"/>
              <a:buFont typeface="Calibri"/>
              <a:buChar char="●"/>
            </a:pPr>
            <a:r>
              <a:rPr lang="en-US">
                <a:solidFill>
                  <a:schemeClr val="dk1"/>
                </a:solidFill>
                <a:latin typeface="Calibri"/>
                <a:ea typeface="Calibri"/>
                <a:cs typeface="Calibri"/>
                <a:sym typeface="Calibri"/>
              </a:rPr>
              <a:t>Chi-Square tests of independence ran </a:t>
            </a:r>
            <a:endParaRPr>
              <a:solidFill>
                <a:schemeClr val="dk1"/>
              </a:solidFill>
              <a:latin typeface="Calibri"/>
              <a:ea typeface="Calibri"/>
              <a:cs typeface="Calibri"/>
              <a:sym typeface="Calibri"/>
            </a:endParaRPr>
          </a:p>
          <a:p>
            <a:pPr indent="-317500" lvl="1" marL="914400" rtl="0" algn="l">
              <a:lnSpc>
                <a:spcPct val="200000"/>
              </a:lnSpc>
              <a:spcBef>
                <a:spcPts val="0"/>
              </a:spcBef>
              <a:spcAft>
                <a:spcPts val="0"/>
              </a:spcAft>
              <a:buClr>
                <a:srgbClr val="002060"/>
              </a:buClr>
              <a:buSzPts val="1400"/>
              <a:buFont typeface="Calibri"/>
              <a:buChar char="○"/>
            </a:pPr>
            <a:r>
              <a:rPr lang="en-US">
                <a:solidFill>
                  <a:schemeClr val="dk1"/>
                </a:solidFill>
                <a:latin typeface="Calibri"/>
                <a:ea typeface="Calibri"/>
                <a:cs typeface="Calibri"/>
                <a:sym typeface="Calibri"/>
              </a:rPr>
              <a:t>On our sample groupings compared to the clusters found using different clustering methods, </a:t>
            </a:r>
            <a:endParaRPr>
              <a:solidFill>
                <a:schemeClr val="dk1"/>
              </a:solidFill>
              <a:latin typeface="Calibri"/>
              <a:ea typeface="Calibri"/>
              <a:cs typeface="Calibri"/>
              <a:sym typeface="Calibri"/>
            </a:endParaRPr>
          </a:p>
          <a:p>
            <a:pPr indent="-317500" lvl="1" marL="914400" rtl="0" algn="l">
              <a:lnSpc>
                <a:spcPct val="200000"/>
              </a:lnSpc>
              <a:spcBef>
                <a:spcPts val="0"/>
              </a:spcBef>
              <a:spcAft>
                <a:spcPts val="0"/>
              </a:spcAft>
              <a:buClr>
                <a:srgbClr val="002060"/>
              </a:buClr>
              <a:buSzPts val="1400"/>
              <a:buFont typeface="Calibri"/>
              <a:buChar char="○"/>
            </a:pPr>
            <a:r>
              <a:rPr lang="en-US">
                <a:solidFill>
                  <a:schemeClr val="dk1"/>
                </a:solidFill>
                <a:latin typeface="Calibri"/>
                <a:ea typeface="Calibri"/>
                <a:cs typeface="Calibri"/>
                <a:sym typeface="Calibri"/>
              </a:rPr>
              <a:t>Comparisons of cluster methods to other cluster methods. </a:t>
            </a:r>
            <a:endParaRPr>
              <a:solidFill>
                <a:schemeClr val="dk1"/>
              </a:solidFill>
              <a:latin typeface="Calibri"/>
              <a:ea typeface="Calibri"/>
              <a:cs typeface="Calibri"/>
              <a:sym typeface="Calibri"/>
            </a:endParaRPr>
          </a:p>
          <a:p>
            <a:pPr indent="-317500" lvl="0" marL="457200" rtl="0" algn="l">
              <a:lnSpc>
                <a:spcPct val="200000"/>
              </a:lnSpc>
              <a:spcBef>
                <a:spcPts val="0"/>
              </a:spcBef>
              <a:spcAft>
                <a:spcPts val="0"/>
              </a:spcAft>
              <a:buClr>
                <a:schemeClr val="dk1"/>
              </a:buClr>
              <a:buSzPts val="1400"/>
              <a:buFont typeface="Calibri"/>
              <a:buChar char="●"/>
            </a:pPr>
            <a:r>
              <a:rPr lang="en-US">
                <a:solidFill>
                  <a:schemeClr val="dk1"/>
                </a:solidFill>
                <a:latin typeface="Calibri"/>
                <a:ea typeface="Calibri"/>
                <a:cs typeface="Calibri"/>
                <a:sym typeface="Calibri"/>
              </a:rPr>
              <a:t>Original grouping for our samples may not accurately indicate differences in DNA, but there is some characteristic that separates the goats into two groups.</a:t>
            </a:r>
            <a:endParaRPr>
              <a:solidFill>
                <a:schemeClr val="dk1"/>
              </a:solidFill>
              <a:latin typeface="Calibri"/>
              <a:ea typeface="Calibri"/>
              <a:cs typeface="Calibri"/>
              <a:sym typeface="Calibri"/>
            </a:endParaRPr>
          </a:p>
          <a:p>
            <a:pPr indent="-317500" lvl="0" marL="457200" rtl="0" algn="l">
              <a:lnSpc>
                <a:spcPct val="200000"/>
              </a:lnSpc>
              <a:spcBef>
                <a:spcPts val="0"/>
              </a:spcBef>
              <a:spcAft>
                <a:spcPts val="0"/>
              </a:spcAft>
              <a:buClr>
                <a:schemeClr val="dk1"/>
              </a:buClr>
              <a:buSzPts val="1400"/>
              <a:buFont typeface="Calibri"/>
              <a:buChar char="●"/>
            </a:pPr>
            <a:r>
              <a:rPr lang="en-US">
                <a:solidFill>
                  <a:schemeClr val="dk1"/>
                </a:solidFill>
                <a:latin typeface="Calibri"/>
                <a:ea typeface="Calibri"/>
                <a:cs typeface="Calibri"/>
                <a:sym typeface="Calibri"/>
              </a:rPr>
              <a:t>There is a relatively linear trend between the pairs of p values and adjusted p values found from the different comparisons between our sample groups and calculated clusters.</a:t>
            </a:r>
            <a:endParaRPr>
              <a:solidFill>
                <a:schemeClr val="dk1"/>
              </a:solidFill>
              <a:latin typeface="Calibri"/>
              <a:ea typeface="Calibri"/>
              <a:cs typeface="Calibri"/>
              <a:sym typeface="Calibri"/>
            </a:endParaRPr>
          </a:p>
          <a:p>
            <a:pPr indent="-317500" lvl="0" marL="457200" rtl="0" algn="l">
              <a:lnSpc>
                <a:spcPct val="200000"/>
              </a:lnSpc>
              <a:spcBef>
                <a:spcPts val="0"/>
              </a:spcBef>
              <a:spcAft>
                <a:spcPts val="0"/>
              </a:spcAft>
              <a:buClr>
                <a:schemeClr val="dk1"/>
              </a:buClr>
              <a:buSzPts val="1400"/>
              <a:buFont typeface="Calibri"/>
              <a:buChar char="●"/>
            </a:pPr>
            <a:r>
              <a:rPr lang="en-US">
                <a:solidFill>
                  <a:schemeClr val="dk1"/>
                </a:solidFill>
                <a:latin typeface="Calibri"/>
                <a:ea typeface="Calibri"/>
                <a:cs typeface="Calibri"/>
                <a:sym typeface="Calibri"/>
              </a:rPr>
              <a:t>Indicates there is not a significant difference between our groupings</a:t>
            </a:r>
            <a:endParaRPr>
              <a:solidFill>
                <a:schemeClr val="dk1"/>
              </a:solidFill>
              <a:latin typeface="Calibri"/>
              <a:ea typeface="Calibri"/>
              <a:cs typeface="Calibri"/>
              <a:sym typeface="Calibri"/>
            </a:endParaRPr>
          </a:p>
          <a:p>
            <a:pPr indent="0" lvl="0" marL="0" rtl="0" algn="l">
              <a:lnSpc>
                <a:spcPct val="200000"/>
              </a:lnSpc>
              <a:spcBef>
                <a:spcPts val="0"/>
              </a:spcBef>
              <a:spcAft>
                <a:spcPts val="0"/>
              </a:spcAft>
              <a:buNone/>
            </a:pPr>
            <a:r>
              <a:t/>
            </a:r>
            <a:endParaRPr>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g1954fc1e965_0_20"/>
          <p:cNvSpPr txBox="1"/>
          <p:nvPr>
            <p:ph type="title"/>
          </p:nvPr>
        </p:nvSpPr>
        <p:spPr>
          <a:xfrm>
            <a:off x="652672" y="492868"/>
            <a:ext cx="10515600" cy="9753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Assignment 3 Results</a:t>
            </a:r>
            <a:endParaRPr/>
          </a:p>
        </p:txBody>
      </p:sp>
      <p:sp>
        <p:nvSpPr>
          <p:cNvPr id="232" name="Google Shape;232;g1954fc1e965_0_20"/>
          <p:cNvSpPr/>
          <p:nvPr/>
        </p:nvSpPr>
        <p:spPr>
          <a:xfrm>
            <a:off x="652675" y="3011625"/>
            <a:ext cx="10515600" cy="975300"/>
          </a:xfrm>
          <a:prstGeom prst="rect">
            <a:avLst/>
          </a:prstGeom>
          <a:solidFill>
            <a:schemeClr val="lt2"/>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200000"/>
              </a:lnSpc>
              <a:spcBef>
                <a:spcPts val="0"/>
              </a:spcBef>
              <a:spcAft>
                <a:spcPts val="0"/>
              </a:spcAft>
              <a:buNone/>
            </a:pPr>
            <a:r>
              <a:rPr lang="en-US" sz="1900">
                <a:solidFill>
                  <a:schemeClr val="dk1"/>
                </a:solidFill>
                <a:latin typeface="Calibri"/>
                <a:ea typeface="Calibri"/>
                <a:cs typeface="Calibri"/>
                <a:sym typeface="Calibri"/>
              </a:rPr>
              <a:t>Results did not fit this expectation</a:t>
            </a:r>
            <a:endParaRPr/>
          </a:p>
        </p:txBody>
      </p:sp>
      <p:sp>
        <p:nvSpPr>
          <p:cNvPr id="233" name="Google Shape;233;g1954fc1e965_0_20"/>
          <p:cNvSpPr/>
          <p:nvPr/>
        </p:nvSpPr>
        <p:spPr>
          <a:xfrm>
            <a:off x="652675" y="1806825"/>
            <a:ext cx="10515600" cy="975300"/>
          </a:xfrm>
          <a:prstGeom prst="rect">
            <a:avLst/>
          </a:prstGeom>
          <a:solidFill>
            <a:schemeClr val="lt2"/>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200000"/>
              </a:lnSpc>
              <a:spcBef>
                <a:spcPts val="0"/>
              </a:spcBef>
              <a:spcAft>
                <a:spcPts val="0"/>
              </a:spcAft>
              <a:buNone/>
            </a:pPr>
            <a:r>
              <a:rPr lang="en-US" sz="1900">
                <a:solidFill>
                  <a:schemeClr val="dk1"/>
                </a:solidFill>
                <a:latin typeface="Calibri"/>
                <a:ea typeface="Calibri"/>
                <a:cs typeface="Calibri"/>
                <a:sym typeface="Calibri"/>
              </a:rPr>
              <a:t>Expected to find 3 clusters that corresponded to the three different groups. </a:t>
            </a:r>
            <a:endParaRPr/>
          </a:p>
        </p:txBody>
      </p:sp>
      <p:sp>
        <p:nvSpPr>
          <p:cNvPr id="234" name="Google Shape;234;g1954fc1e965_0_20"/>
          <p:cNvSpPr/>
          <p:nvPr/>
        </p:nvSpPr>
        <p:spPr>
          <a:xfrm>
            <a:off x="652675" y="4216425"/>
            <a:ext cx="10515600" cy="975300"/>
          </a:xfrm>
          <a:prstGeom prst="rect">
            <a:avLst/>
          </a:prstGeom>
          <a:solidFill>
            <a:schemeClr val="lt2"/>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200000"/>
              </a:lnSpc>
              <a:spcBef>
                <a:spcPts val="0"/>
              </a:spcBef>
              <a:spcAft>
                <a:spcPts val="0"/>
              </a:spcAft>
              <a:buNone/>
            </a:pPr>
            <a:r>
              <a:rPr lang="en-US" sz="1900">
                <a:solidFill>
                  <a:schemeClr val="dk1"/>
                </a:solidFill>
                <a:latin typeface="Calibri"/>
                <a:ea typeface="Calibri"/>
                <a:cs typeface="Calibri"/>
                <a:sym typeface="Calibri"/>
              </a:rPr>
              <a:t>Only found 2 clusters</a:t>
            </a:r>
            <a:endParaRPr/>
          </a:p>
        </p:txBody>
      </p:sp>
      <p:sp>
        <p:nvSpPr>
          <p:cNvPr id="235" name="Google Shape;235;g1954fc1e965_0_20"/>
          <p:cNvSpPr/>
          <p:nvPr/>
        </p:nvSpPr>
        <p:spPr>
          <a:xfrm>
            <a:off x="652675" y="5421225"/>
            <a:ext cx="10515600" cy="975300"/>
          </a:xfrm>
          <a:prstGeom prst="rect">
            <a:avLst/>
          </a:prstGeom>
          <a:solidFill>
            <a:schemeClr val="lt2"/>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200000"/>
              </a:lnSpc>
              <a:spcBef>
                <a:spcPts val="0"/>
              </a:spcBef>
              <a:spcAft>
                <a:spcPts val="0"/>
              </a:spcAft>
              <a:buNone/>
            </a:pPr>
            <a:r>
              <a:rPr lang="en-US" sz="1900">
                <a:solidFill>
                  <a:schemeClr val="dk1"/>
                </a:solidFill>
                <a:latin typeface="Calibri"/>
                <a:ea typeface="Calibri"/>
                <a:cs typeface="Calibri"/>
                <a:sym typeface="Calibri"/>
              </a:rPr>
              <a:t>Clusters were not found to be statistically significant</a:t>
            </a:r>
            <a:endParaRPr sz="1900">
              <a:solidFill>
                <a:schemeClr val="dk1"/>
              </a:solidFill>
              <a:latin typeface="Calibri"/>
              <a:ea typeface="Calibri"/>
              <a:cs typeface="Calibri"/>
              <a:sym typeface="Calibri"/>
            </a:endParaRPr>
          </a:p>
        </p:txBody>
      </p:sp>
      <p:sp>
        <p:nvSpPr>
          <p:cNvPr id="236" name="Google Shape;236;g1954fc1e965_0_20"/>
          <p:cNvSpPr txBox="1"/>
          <p:nvPr>
            <p:ph idx="12" type="sldNum"/>
          </p:nvPr>
        </p:nvSpPr>
        <p:spPr>
          <a:xfrm>
            <a:off x="8610600" y="6356352"/>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11</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6"/>
          <p:cNvSpPr txBox="1"/>
          <p:nvPr>
            <p:ph type="title"/>
          </p:nvPr>
        </p:nvSpPr>
        <p:spPr>
          <a:xfrm>
            <a:off x="652672" y="492868"/>
            <a:ext cx="10515600" cy="97541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accent2"/>
              </a:buClr>
              <a:buSzPts val="1500"/>
              <a:buFont typeface="Arial"/>
              <a:buNone/>
            </a:pPr>
            <a:r>
              <a:rPr lang="en-US"/>
              <a:t>Conclusions &amp; Future Work</a:t>
            </a:r>
            <a:endParaRPr/>
          </a:p>
        </p:txBody>
      </p:sp>
      <p:sp>
        <p:nvSpPr>
          <p:cNvPr id="243" name="Google Shape;243;p6"/>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12</a:t>
            </a:r>
            <a:endParaRPr/>
          </a:p>
        </p:txBody>
      </p:sp>
      <p:sp>
        <p:nvSpPr>
          <p:cNvPr id="244" name="Google Shape;244;p6"/>
          <p:cNvSpPr/>
          <p:nvPr/>
        </p:nvSpPr>
        <p:spPr>
          <a:xfrm>
            <a:off x="460225" y="1689750"/>
            <a:ext cx="10900500" cy="1429200"/>
          </a:xfrm>
          <a:prstGeom prst="rect">
            <a:avLst/>
          </a:prstGeom>
          <a:solidFill>
            <a:srgbClr val="002060"/>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US" sz="2100">
                <a:solidFill>
                  <a:schemeClr val="lt1"/>
                </a:solidFill>
                <a:latin typeface="Calibri"/>
                <a:ea typeface="Calibri"/>
                <a:cs typeface="Calibri"/>
                <a:sym typeface="Calibri"/>
              </a:rPr>
              <a:t>Conclusion</a:t>
            </a:r>
            <a:endParaRPr b="1" sz="2100">
              <a:solidFill>
                <a:schemeClr val="lt1"/>
              </a:solidFill>
              <a:latin typeface="Calibri"/>
              <a:ea typeface="Calibri"/>
              <a:cs typeface="Calibri"/>
              <a:sym typeface="Calibri"/>
            </a:endParaRPr>
          </a:p>
          <a:p>
            <a:pPr indent="0" lvl="0" marL="0" rtl="0" algn="l">
              <a:lnSpc>
                <a:spcPct val="150000"/>
              </a:lnSpc>
              <a:spcBef>
                <a:spcPts val="0"/>
              </a:spcBef>
              <a:spcAft>
                <a:spcPts val="0"/>
              </a:spcAft>
              <a:buNone/>
            </a:pPr>
            <a:r>
              <a:rPr lang="en-US" sz="1900">
                <a:solidFill>
                  <a:schemeClr val="lt1"/>
                </a:solidFill>
                <a:latin typeface="Calibri"/>
                <a:ea typeface="Calibri"/>
                <a:cs typeface="Calibri"/>
                <a:sym typeface="Calibri"/>
              </a:rPr>
              <a:t>Compiling the results from all methods, our final conclusion is that stress does not affect the transcriptome of goats significantly.</a:t>
            </a:r>
            <a:endParaRPr sz="1900">
              <a:solidFill>
                <a:schemeClr val="lt1"/>
              </a:solidFill>
            </a:endParaRPr>
          </a:p>
        </p:txBody>
      </p:sp>
      <p:sp>
        <p:nvSpPr>
          <p:cNvPr id="245" name="Google Shape;245;p6"/>
          <p:cNvSpPr/>
          <p:nvPr/>
        </p:nvSpPr>
        <p:spPr>
          <a:xfrm>
            <a:off x="437575" y="3249050"/>
            <a:ext cx="10945800" cy="9096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US" sz="1600">
                <a:solidFill>
                  <a:schemeClr val="dk1"/>
                </a:solidFill>
                <a:latin typeface="Calibri"/>
                <a:ea typeface="Calibri"/>
                <a:cs typeface="Calibri"/>
                <a:sym typeface="Calibri"/>
              </a:rPr>
              <a:t>Using differential expression we were able to find differentially expressed genes and a large majority were connected to different gene ontologies.</a:t>
            </a:r>
            <a:endParaRPr sz="1600"/>
          </a:p>
        </p:txBody>
      </p:sp>
      <p:sp>
        <p:nvSpPr>
          <p:cNvPr id="246" name="Google Shape;246;p6"/>
          <p:cNvSpPr/>
          <p:nvPr/>
        </p:nvSpPr>
        <p:spPr>
          <a:xfrm>
            <a:off x="437575" y="4288750"/>
            <a:ext cx="10945800" cy="4305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US" sz="1600">
                <a:solidFill>
                  <a:schemeClr val="dk1"/>
                </a:solidFill>
                <a:latin typeface="Calibri"/>
                <a:ea typeface="Calibri"/>
                <a:cs typeface="Calibri"/>
                <a:sym typeface="Calibri"/>
              </a:rPr>
              <a:t>When we ran all four clustering methods, we found that two clusters were optimal in each of the four methods.</a:t>
            </a:r>
            <a:endParaRPr sz="1600">
              <a:solidFill>
                <a:schemeClr val="dk1"/>
              </a:solidFill>
              <a:latin typeface="Calibri"/>
              <a:ea typeface="Calibri"/>
              <a:cs typeface="Calibri"/>
              <a:sym typeface="Calibri"/>
            </a:endParaRPr>
          </a:p>
          <a:p>
            <a:pPr indent="0" lvl="0" marL="0" rtl="0" algn="l">
              <a:lnSpc>
                <a:spcPct val="200000"/>
              </a:lnSpc>
              <a:spcBef>
                <a:spcPts val="0"/>
              </a:spcBef>
              <a:spcAft>
                <a:spcPts val="0"/>
              </a:spcAft>
              <a:buNone/>
            </a:pPr>
            <a:r>
              <a:t/>
            </a:r>
            <a:endParaRPr sz="1600">
              <a:solidFill>
                <a:schemeClr val="dk1"/>
              </a:solidFill>
              <a:latin typeface="Calibri"/>
              <a:ea typeface="Calibri"/>
              <a:cs typeface="Calibri"/>
              <a:sym typeface="Calibri"/>
            </a:endParaRPr>
          </a:p>
        </p:txBody>
      </p:sp>
      <p:sp>
        <p:nvSpPr>
          <p:cNvPr id="247" name="Google Shape;247;p6"/>
          <p:cNvSpPr/>
          <p:nvPr/>
        </p:nvSpPr>
        <p:spPr>
          <a:xfrm>
            <a:off x="437575" y="4849350"/>
            <a:ext cx="10945800" cy="4305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US" sz="1600">
                <a:solidFill>
                  <a:schemeClr val="dk1"/>
                </a:solidFill>
                <a:latin typeface="Calibri"/>
                <a:ea typeface="Calibri"/>
                <a:cs typeface="Calibri"/>
                <a:sym typeface="Calibri"/>
              </a:rPr>
              <a:t>In our statistical analysis, it was found that there was not a significant difference between the two clusters.</a:t>
            </a:r>
            <a:endParaRPr sz="1600">
              <a:solidFill>
                <a:schemeClr val="dk1"/>
              </a:solidFill>
              <a:latin typeface="Calibri"/>
              <a:ea typeface="Calibri"/>
              <a:cs typeface="Calibri"/>
              <a:sym typeface="Calibri"/>
            </a:endParaRPr>
          </a:p>
        </p:txBody>
      </p:sp>
      <p:sp>
        <p:nvSpPr>
          <p:cNvPr id="248" name="Google Shape;248;p6"/>
          <p:cNvSpPr/>
          <p:nvPr/>
        </p:nvSpPr>
        <p:spPr>
          <a:xfrm>
            <a:off x="437575" y="5409950"/>
            <a:ext cx="10945800" cy="9753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US" sz="1600">
                <a:solidFill>
                  <a:schemeClr val="dk1"/>
                </a:solidFill>
                <a:latin typeface="Calibri"/>
                <a:ea typeface="Calibri"/>
                <a:cs typeface="Calibri"/>
                <a:sym typeface="Calibri"/>
              </a:rPr>
              <a:t>Our clusters also did not group the stressed goats and control group exactly, meaning that there was some overlap in differential expression in both groups.</a:t>
            </a:r>
            <a:endParaRPr sz="1600">
              <a:solidFill>
                <a:schemeClr val="dk1"/>
              </a:solidFill>
              <a:latin typeface="Calibri"/>
              <a:ea typeface="Calibri"/>
              <a:cs typeface="Calibri"/>
              <a:sym typeface="Calibri"/>
            </a:endParaRPr>
          </a:p>
          <a:p>
            <a:pPr indent="0" lvl="0" marL="0" rtl="0" algn="l">
              <a:lnSpc>
                <a:spcPct val="200000"/>
              </a:lnSpc>
              <a:spcBef>
                <a:spcPts val="0"/>
              </a:spcBef>
              <a:spcAft>
                <a:spcPts val="0"/>
              </a:spcAft>
              <a:buNone/>
            </a:pPr>
            <a:r>
              <a:t/>
            </a:r>
            <a:endParaRPr sz="16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g1954fc1e965_0_81"/>
          <p:cNvSpPr txBox="1"/>
          <p:nvPr>
            <p:ph type="title"/>
          </p:nvPr>
        </p:nvSpPr>
        <p:spPr>
          <a:xfrm>
            <a:off x="652672" y="492868"/>
            <a:ext cx="10515600" cy="9753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Clr>
                <a:schemeClr val="accent2"/>
              </a:buClr>
              <a:buSzPts val="1500"/>
              <a:buFont typeface="Arial"/>
              <a:buNone/>
            </a:pPr>
            <a:r>
              <a:rPr lang="en-US"/>
              <a:t>Conclusions &amp; Future Work</a:t>
            </a:r>
            <a:endParaRPr/>
          </a:p>
          <a:p>
            <a:pPr indent="0" lvl="0" marL="0" rtl="0" algn="l">
              <a:spcBef>
                <a:spcPts val="0"/>
              </a:spcBef>
              <a:spcAft>
                <a:spcPts val="0"/>
              </a:spcAft>
              <a:buNone/>
            </a:pPr>
            <a:r>
              <a:t/>
            </a:r>
            <a:endParaRPr/>
          </a:p>
        </p:txBody>
      </p:sp>
      <p:sp>
        <p:nvSpPr>
          <p:cNvPr id="255" name="Google Shape;255;g1954fc1e965_0_81"/>
          <p:cNvSpPr txBox="1"/>
          <p:nvPr>
            <p:ph idx="12" type="sldNum"/>
          </p:nvPr>
        </p:nvSpPr>
        <p:spPr>
          <a:xfrm>
            <a:off x="8610600" y="6356352"/>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13</a:t>
            </a:r>
            <a:endParaRPr/>
          </a:p>
        </p:txBody>
      </p:sp>
      <p:sp>
        <p:nvSpPr>
          <p:cNvPr id="256" name="Google Shape;256;g1954fc1e965_0_81"/>
          <p:cNvSpPr/>
          <p:nvPr/>
        </p:nvSpPr>
        <p:spPr>
          <a:xfrm>
            <a:off x="1221000" y="1700175"/>
            <a:ext cx="2988600" cy="664200"/>
          </a:xfrm>
          <a:prstGeom prst="rect">
            <a:avLst/>
          </a:prstGeom>
          <a:solidFill>
            <a:srgbClr val="F3702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200">
                <a:latin typeface="Calibri"/>
                <a:ea typeface="Calibri"/>
                <a:cs typeface="Calibri"/>
                <a:sym typeface="Calibri"/>
              </a:rPr>
              <a:t>What we learned</a:t>
            </a:r>
            <a:endParaRPr b="1" sz="2200">
              <a:latin typeface="Calibri"/>
              <a:ea typeface="Calibri"/>
              <a:cs typeface="Calibri"/>
              <a:sym typeface="Calibri"/>
            </a:endParaRPr>
          </a:p>
        </p:txBody>
      </p:sp>
      <p:sp>
        <p:nvSpPr>
          <p:cNvPr id="257" name="Google Shape;257;g1954fc1e965_0_81"/>
          <p:cNvSpPr/>
          <p:nvPr/>
        </p:nvSpPr>
        <p:spPr>
          <a:xfrm>
            <a:off x="412475" y="2494675"/>
            <a:ext cx="2244300" cy="1617900"/>
          </a:xfrm>
          <a:prstGeom prst="foldedCorner">
            <a:avLst>
              <a:gd fmla="val 16667" name="adj"/>
            </a:avLst>
          </a:prstGeom>
          <a:solidFill>
            <a:srgbClr val="F3702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US" sz="1500">
                <a:solidFill>
                  <a:schemeClr val="dk1"/>
                </a:solidFill>
                <a:latin typeface="Times New Roman"/>
                <a:ea typeface="Times New Roman"/>
                <a:cs typeface="Times New Roman"/>
                <a:sym typeface="Times New Roman"/>
              </a:rPr>
              <a:t>S</a:t>
            </a:r>
            <a:r>
              <a:rPr lang="en-US" sz="1500">
                <a:solidFill>
                  <a:schemeClr val="dk1"/>
                </a:solidFill>
                <a:latin typeface="Times New Roman"/>
                <a:ea typeface="Times New Roman"/>
                <a:cs typeface="Times New Roman"/>
                <a:sym typeface="Times New Roman"/>
              </a:rPr>
              <a:t>tatistical coding in R and and how to use packages related to bioinformatics</a:t>
            </a:r>
            <a:endParaRPr sz="1700"/>
          </a:p>
        </p:txBody>
      </p:sp>
      <p:sp>
        <p:nvSpPr>
          <p:cNvPr id="258" name="Google Shape;258;g1954fc1e965_0_81"/>
          <p:cNvSpPr/>
          <p:nvPr/>
        </p:nvSpPr>
        <p:spPr>
          <a:xfrm>
            <a:off x="2837325" y="2494675"/>
            <a:ext cx="2244300" cy="1617900"/>
          </a:xfrm>
          <a:prstGeom prst="foldedCorner">
            <a:avLst>
              <a:gd fmla="val 16667" name="adj"/>
            </a:avLst>
          </a:prstGeom>
          <a:solidFill>
            <a:srgbClr val="F3702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US">
                <a:solidFill>
                  <a:schemeClr val="dk1"/>
                </a:solidFill>
                <a:latin typeface="Times New Roman"/>
                <a:ea typeface="Times New Roman"/>
                <a:cs typeface="Times New Roman"/>
                <a:sym typeface="Times New Roman"/>
              </a:rPr>
              <a:t>How to overcome </a:t>
            </a:r>
            <a:r>
              <a:rPr lang="en-US">
                <a:solidFill>
                  <a:schemeClr val="dk1"/>
                </a:solidFill>
                <a:latin typeface="Times New Roman"/>
                <a:ea typeface="Times New Roman"/>
                <a:cs typeface="Times New Roman"/>
                <a:sym typeface="Times New Roman"/>
              </a:rPr>
              <a:t>obstacles</a:t>
            </a:r>
            <a:r>
              <a:rPr lang="en-US">
                <a:solidFill>
                  <a:schemeClr val="dk1"/>
                </a:solidFill>
                <a:latin typeface="Times New Roman"/>
                <a:ea typeface="Times New Roman"/>
                <a:cs typeface="Times New Roman"/>
                <a:sym typeface="Times New Roman"/>
              </a:rPr>
              <a:t> in data organization and the processes used in large data sets.</a:t>
            </a:r>
            <a:endParaRPr sz="1700">
              <a:solidFill>
                <a:schemeClr val="dk1"/>
              </a:solidFill>
              <a:latin typeface="Times New Roman"/>
              <a:ea typeface="Times New Roman"/>
              <a:cs typeface="Times New Roman"/>
              <a:sym typeface="Times New Roman"/>
            </a:endParaRPr>
          </a:p>
        </p:txBody>
      </p:sp>
      <p:sp>
        <p:nvSpPr>
          <p:cNvPr id="259" name="Google Shape;259;g1954fc1e965_0_81"/>
          <p:cNvSpPr/>
          <p:nvPr/>
        </p:nvSpPr>
        <p:spPr>
          <a:xfrm>
            <a:off x="5442000" y="1700175"/>
            <a:ext cx="6207000" cy="66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200">
                <a:latin typeface="Calibri"/>
                <a:ea typeface="Calibri"/>
                <a:cs typeface="Calibri"/>
                <a:sym typeface="Calibri"/>
              </a:rPr>
              <a:t>What we would do differently</a:t>
            </a:r>
            <a:endParaRPr b="1" sz="2200">
              <a:latin typeface="Calibri"/>
              <a:ea typeface="Calibri"/>
              <a:cs typeface="Calibri"/>
              <a:sym typeface="Calibri"/>
            </a:endParaRPr>
          </a:p>
        </p:txBody>
      </p:sp>
      <p:sp>
        <p:nvSpPr>
          <p:cNvPr id="260" name="Google Shape;260;g1954fc1e965_0_81"/>
          <p:cNvSpPr/>
          <p:nvPr/>
        </p:nvSpPr>
        <p:spPr>
          <a:xfrm>
            <a:off x="5442000" y="2494575"/>
            <a:ext cx="6207000" cy="19443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US">
                <a:solidFill>
                  <a:schemeClr val="dk1"/>
                </a:solidFill>
                <a:latin typeface="Times New Roman"/>
                <a:ea typeface="Times New Roman"/>
                <a:cs typeface="Times New Roman"/>
                <a:sym typeface="Times New Roman"/>
              </a:rPr>
              <a:t>We had more issues with trying to do the ontology methods since goats do not have readily available databases in these ontologies. We would do more research about other data existing on our species before picking it to run analysis on. We would have chosen a different species since goats have less data. </a:t>
            </a:r>
            <a:endParaRPr/>
          </a:p>
        </p:txBody>
      </p:sp>
      <p:sp>
        <p:nvSpPr>
          <p:cNvPr id="261" name="Google Shape;261;g1954fc1e965_0_81"/>
          <p:cNvSpPr/>
          <p:nvPr/>
        </p:nvSpPr>
        <p:spPr>
          <a:xfrm>
            <a:off x="5442000" y="4597225"/>
            <a:ext cx="6207000" cy="19980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en-US">
                <a:solidFill>
                  <a:schemeClr val="dk1"/>
                </a:solidFill>
                <a:latin typeface="Times New Roman"/>
                <a:ea typeface="Times New Roman"/>
                <a:cs typeface="Times New Roman"/>
                <a:sym typeface="Times New Roman"/>
              </a:rPr>
              <a:t>We had a hard time meeting up this semester since our schedules did not align. We would try to meet up in person more if we could so we could see each others progress and aid each other when help is needed.</a:t>
            </a:r>
            <a:endParaRPr>
              <a:solidFill>
                <a:schemeClr val="dk1"/>
              </a:solidFill>
              <a:latin typeface="Times New Roman"/>
              <a:ea typeface="Times New Roman"/>
              <a:cs typeface="Times New Roman"/>
              <a:sym typeface="Times New Roman"/>
            </a:endParaRPr>
          </a:p>
        </p:txBody>
      </p:sp>
      <p:sp>
        <p:nvSpPr>
          <p:cNvPr id="262" name="Google Shape;262;g1954fc1e965_0_81"/>
          <p:cNvSpPr/>
          <p:nvPr/>
        </p:nvSpPr>
        <p:spPr>
          <a:xfrm>
            <a:off x="1221000" y="4242875"/>
            <a:ext cx="2988600" cy="664200"/>
          </a:xfrm>
          <a:prstGeom prst="rect">
            <a:avLst/>
          </a:prstGeom>
          <a:solidFill>
            <a:srgbClr val="00206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2200">
                <a:solidFill>
                  <a:schemeClr val="lt1"/>
                </a:solidFill>
                <a:latin typeface="Calibri"/>
                <a:ea typeface="Calibri"/>
                <a:cs typeface="Calibri"/>
                <a:sym typeface="Calibri"/>
              </a:rPr>
              <a:t>New Question</a:t>
            </a:r>
            <a:endParaRPr b="1" sz="2200">
              <a:solidFill>
                <a:schemeClr val="lt1"/>
              </a:solidFill>
              <a:latin typeface="Calibri"/>
              <a:ea typeface="Calibri"/>
              <a:cs typeface="Calibri"/>
              <a:sym typeface="Calibri"/>
            </a:endParaRPr>
          </a:p>
        </p:txBody>
      </p:sp>
      <p:sp>
        <p:nvSpPr>
          <p:cNvPr id="263" name="Google Shape;263;g1954fc1e965_0_81"/>
          <p:cNvSpPr/>
          <p:nvPr/>
        </p:nvSpPr>
        <p:spPr>
          <a:xfrm>
            <a:off x="412475" y="5107525"/>
            <a:ext cx="4669200" cy="1487700"/>
          </a:xfrm>
          <a:prstGeom prst="snip2SameRect">
            <a:avLst>
              <a:gd fmla="val 16667" name="adj1"/>
              <a:gd fmla="val 0" name="adj2"/>
            </a:avLst>
          </a:prstGeom>
          <a:solidFill>
            <a:srgbClr val="00206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lang="en-US" sz="1600">
                <a:solidFill>
                  <a:schemeClr val="lt1"/>
                </a:solidFill>
                <a:latin typeface="Times New Roman"/>
                <a:ea typeface="Times New Roman"/>
                <a:cs typeface="Times New Roman"/>
                <a:sym typeface="Times New Roman"/>
              </a:rPr>
              <a:t>What characteristics separate Spanish goats into only two groups found through our experimentation?</a:t>
            </a:r>
            <a:endParaRPr sz="16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g1954fc1e965_0_0"/>
          <p:cNvSpPr/>
          <p:nvPr/>
        </p:nvSpPr>
        <p:spPr>
          <a:xfrm>
            <a:off x="7717100" y="3162500"/>
            <a:ext cx="4138200" cy="3120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g1954fc1e965_0_0"/>
          <p:cNvSpPr/>
          <p:nvPr/>
        </p:nvSpPr>
        <p:spPr>
          <a:xfrm>
            <a:off x="7717100" y="721625"/>
            <a:ext cx="4138200" cy="22524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g1954fc1e965_0_0"/>
          <p:cNvSpPr txBox="1"/>
          <p:nvPr>
            <p:ph type="title"/>
          </p:nvPr>
        </p:nvSpPr>
        <p:spPr>
          <a:xfrm>
            <a:off x="652672" y="492868"/>
            <a:ext cx="10515600" cy="9753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accent2"/>
              </a:buClr>
              <a:buSzPts val="1500"/>
              <a:buFont typeface="Arial"/>
              <a:buNone/>
            </a:pPr>
            <a:r>
              <a:rPr lang="en-US"/>
              <a:t>Introduction</a:t>
            </a:r>
            <a:endParaRPr/>
          </a:p>
        </p:txBody>
      </p:sp>
      <p:sp>
        <p:nvSpPr>
          <p:cNvPr id="120" name="Google Shape;120;g1954fc1e965_0_0"/>
          <p:cNvSpPr txBox="1"/>
          <p:nvPr>
            <p:ph idx="1" type="body"/>
          </p:nvPr>
        </p:nvSpPr>
        <p:spPr>
          <a:xfrm>
            <a:off x="417500" y="1717800"/>
            <a:ext cx="7299600" cy="50037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None/>
            </a:pPr>
            <a:r>
              <a:rPr b="1" lang="en-US" sz="1500">
                <a:solidFill>
                  <a:schemeClr val="dk1"/>
                </a:solidFill>
              </a:rPr>
              <a:t>Topic and Data</a:t>
            </a:r>
            <a:endParaRPr b="1" sz="1500">
              <a:solidFill>
                <a:schemeClr val="dk1"/>
              </a:solidFill>
            </a:endParaRPr>
          </a:p>
          <a:p>
            <a:pPr indent="-323850" lvl="0" marL="457200" rtl="0" algn="l">
              <a:lnSpc>
                <a:spcPct val="150000"/>
              </a:lnSpc>
              <a:spcBef>
                <a:spcPts val="0"/>
              </a:spcBef>
              <a:spcAft>
                <a:spcPts val="0"/>
              </a:spcAft>
              <a:buSzPts val="1500"/>
              <a:buFont typeface="Calibri"/>
              <a:buChar char="●"/>
            </a:pPr>
            <a:r>
              <a:rPr lang="en-US" sz="1500">
                <a:solidFill>
                  <a:schemeClr val="dk1"/>
                </a:solidFill>
              </a:rPr>
              <a:t>Meat samples collected from 54 Spanish goats</a:t>
            </a:r>
            <a:endParaRPr sz="1500">
              <a:solidFill>
                <a:schemeClr val="dk1"/>
              </a:solidFill>
            </a:endParaRPr>
          </a:p>
          <a:p>
            <a:pPr indent="-323850" lvl="0" marL="457200" rtl="0" algn="l">
              <a:lnSpc>
                <a:spcPct val="150000"/>
              </a:lnSpc>
              <a:spcBef>
                <a:spcPts val="0"/>
              </a:spcBef>
              <a:spcAft>
                <a:spcPts val="0"/>
              </a:spcAft>
              <a:buSzPts val="1500"/>
              <a:buFont typeface="Calibri"/>
              <a:buChar char="●"/>
            </a:pPr>
            <a:r>
              <a:rPr lang="en-US" sz="1500">
                <a:solidFill>
                  <a:schemeClr val="dk1"/>
                </a:solidFill>
              </a:rPr>
              <a:t>Samples were randomly subjected to one of three treatments: </a:t>
            </a:r>
            <a:endParaRPr sz="1500">
              <a:solidFill>
                <a:schemeClr val="dk1"/>
              </a:solidFill>
            </a:endParaRPr>
          </a:p>
          <a:p>
            <a:pPr indent="-323850" lvl="1" marL="914400" rtl="0" algn="l">
              <a:lnSpc>
                <a:spcPct val="150000"/>
              </a:lnSpc>
              <a:spcBef>
                <a:spcPts val="0"/>
              </a:spcBef>
              <a:spcAft>
                <a:spcPts val="0"/>
              </a:spcAft>
              <a:buSzPts val="1500"/>
              <a:buFont typeface="Calibri"/>
              <a:buChar char="○"/>
            </a:pPr>
            <a:r>
              <a:rPr lang="en-US" sz="1500">
                <a:solidFill>
                  <a:schemeClr val="dk1"/>
                </a:solidFill>
              </a:rPr>
              <a:t>30 minutes of transportation, </a:t>
            </a:r>
            <a:endParaRPr sz="1500">
              <a:solidFill>
                <a:schemeClr val="dk1"/>
              </a:solidFill>
            </a:endParaRPr>
          </a:p>
          <a:p>
            <a:pPr indent="-323850" lvl="1" marL="914400" rtl="0" algn="l">
              <a:lnSpc>
                <a:spcPct val="150000"/>
              </a:lnSpc>
              <a:spcBef>
                <a:spcPts val="0"/>
              </a:spcBef>
              <a:spcAft>
                <a:spcPts val="0"/>
              </a:spcAft>
              <a:buSzPts val="1500"/>
              <a:buFont typeface="Calibri"/>
              <a:buChar char="○"/>
            </a:pPr>
            <a:r>
              <a:rPr lang="en-US" sz="1500">
                <a:solidFill>
                  <a:schemeClr val="dk1"/>
                </a:solidFill>
              </a:rPr>
              <a:t>180 minutes of transportation</a:t>
            </a:r>
            <a:endParaRPr sz="1500">
              <a:solidFill>
                <a:schemeClr val="dk1"/>
              </a:solidFill>
            </a:endParaRPr>
          </a:p>
          <a:p>
            <a:pPr indent="-323850" lvl="1" marL="914400" rtl="0" algn="l">
              <a:lnSpc>
                <a:spcPct val="150000"/>
              </a:lnSpc>
              <a:spcBef>
                <a:spcPts val="0"/>
              </a:spcBef>
              <a:spcAft>
                <a:spcPts val="0"/>
              </a:spcAft>
              <a:buSzPts val="1500"/>
              <a:buFont typeface="Calibri"/>
              <a:buChar char="○"/>
            </a:pPr>
            <a:r>
              <a:rPr lang="en-US" sz="1500">
                <a:solidFill>
                  <a:schemeClr val="dk1"/>
                </a:solidFill>
              </a:rPr>
              <a:t>locked in a pen for control prior to slaughter (0 minutes of transportation)</a:t>
            </a:r>
            <a:endParaRPr sz="1500">
              <a:solidFill>
                <a:schemeClr val="dk1"/>
              </a:solidFill>
            </a:endParaRPr>
          </a:p>
          <a:p>
            <a:pPr indent="-323850" lvl="0" marL="457200" rtl="0" algn="l">
              <a:lnSpc>
                <a:spcPct val="150000"/>
              </a:lnSpc>
              <a:spcBef>
                <a:spcPts val="0"/>
              </a:spcBef>
              <a:spcAft>
                <a:spcPts val="0"/>
              </a:spcAft>
              <a:buClr>
                <a:schemeClr val="dk1"/>
              </a:buClr>
              <a:buSzPts val="1500"/>
              <a:buFont typeface="Calibri"/>
              <a:buChar char="●"/>
            </a:pPr>
            <a:r>
              <a:rPr lang="en-US" sz="1500">
                <a:solidFill>
                  <a:schemeClr val="dk1"/>
                </a:solidFill>
              </a:rPr>
              <a:t>RNA-Seq data collected from the meat samples. </a:t>
            </a:r>
            <a:endParaRPr sz="1500">
              <a:solidFill>
                <a:schemeClr val="dk1"/>
              </a:solidFill>
            </a:endParaRPr>
          </a:p>
          <a:p>
            <a:pPr indent="-323850" lvl="0" marL="457200" rtl="0" algn="l">
              <a:lnSpc>
                <a:spcPct val="150000"/>
              </a:lnSpc>
              <a:spcBef>
                <a:spcPts val="0"/>
              </a:spcBef>
              <a:spcAft>
                <a:spcPts val="0"/>
              </a:spcAft>
              <a:buClr>
                <a:schemeClr val="dk1"/>
              </a:buClr>
              <a:buSzPts val="1500"/>
              <a:buFont typeface="Calibri"/>
              <a:buChar char="●"/>
            </a:pPr>
            <a:r>
              <a:rPr lang="en-US" sz="1500">
                <a:solidFill>
                  <a:schemeClr val="dk1"/>
                </a:solidFill>
              </a:rPr>
              <a:t>The data included 23,228 different genes tested in all the samples</a:t>
            </a:r>
            <a:endParaRPr sz="1500">
              <a:solidFill>
                <a:schemeClr val="dk1"/>
              </a:solidFill>
            </a:endParaRPr>
          </a:p>
          <a:p>
            <a:pPr indent="0" lvl="0" marL="0" rtl="0" algn="l">
              <a:lnSpc>
                <a:spcPct val="150000"/>
              </a:lnSpc>
              <a:spcBef>
                <a:spcPts val="1000"/>
              </a:spcBef>
              <a:spcAft>
                <a:spcPts val="0"/>
              </a:spcAft>
              <a:buNone/>
            </a:pPr>
            <a:r>
              <a:rPr b="1" lang="en-US" sz="1500"/>
              <a:t>Approach</a:t>
            </a:r>
            <a:endParaRPr b="1" sz="1500"/>
          </a:p>
          <a:p>
            <a:pPr indent="-323850" lvl="0" marL="457200" rtl="0" algn="l">
              <a:lnSpc>
                <a:spcPct val="150000"/>
              </a:lnSpc>
              <a:spcBef>
                <a:spcPts val="1000"/>
              </a:spcBef>
              <a:spcAft>
                <a:spcPts val="0"/>
              </a:spcAft>
              <a:buClr>
                <a:schemeClr val="dk1"/>
              </a:buClr>
              <a:buSzPts val="1500"/>
              <a:buFont typeface="Calibri"/>
              <a:buAutoNum type="arabicPeriod"/>
            </a:pPr>
            <a:r>
              <a:rPr lang="en-US" sz="1500">
                <a:solidFill>
                  <a:schemeClr val="dk1"/>
                </a:solidFill>
              </a:rPr>
              <a:t>D</a:t>
            </a:r>
            <a:r>
              <a:rPr lang="en-US" sz="1500">
                <a:solidFill>
                  <a:schemeClr val="dk1"/>
                </a:solidFill>
              </a:rPr>
              <a:t>ifferential expression analysis on our RNA-seq data</a:t>
            </a:r>
            <a:endParaRPr sz="1500">
              <a:solidFill>
                <a:schemeClr val="dk1"/>
              </a:solidFill>
            </a:endParaRPr>
          </a:p>
          <a:p>
            <a:pPr indent="-323850" lvl="0" marL="457200" rtl="0" algn="l">
              <a:lnSpc>
                <a:spcPct val="150000"/>
              </a:lnSpc>
              <a:spcBef>
                <a:spcPts val="0"/>
              </a:spcBef>
              <a:spcAft>
                <a:spcPts val="0"/>
              </a:spcAft>
              <a:buClr>
                <a:schemeClr val="dk1"/>
              </a:buClr>
              <a:buSzPts val="1500"/>
              <a:buFont typeface="Calibri"/>
              <a:buAutoNum type="arabicPeriod"/>
            </a:pPr>
            <a:r>
              <a:rPr lang="en-US" sz="1500">
                <a:solidFill>
                  <a:schemeClr val="dk1"/>
                </a:solidFill>
              </a:rPr>
              <a:t>Enrichment analysis</a:t>
            </a:r>
            <a:endParaRPr sz="1500">
              <a:solidFill>
                <a:schemeClr val="dk1"/>
              </a:solidFill>
            </a:endParaRPr>
          </a:p>
          <a:p>
            <a:pPr indent="-323850" lvl="0" marL="457200" rtl="0" algn="l">
              <a:lnSpc>
                <a:spcPct val="150000"/>
              </a:lnSpc>
              <a:spcBef>
                <a:spcPts val="0"/>
              </a:spcBef>
              <a:spcAft>
                <a:spcPts val="0"/>
              </a:spcAft>
              <a:buClr>
                <a:schemeClr val="dk1"/>
              </a:buClr>
              <a:buSzPts val="1500"/>
              <a:buFont typeface="Calibri"/>
              <a:buAutoNum type="arabicPeriod"/>
            </a:pPr>
            <a:r>
              <a:rPr lang="en-US" sz="1500">
                <a:solidFill>
                  <a:schemeClr val="dk1"/>
                </a:solidFill>
              </a:rPr>
              <a:t>C</a:t>
            </a:r>
            <a:r>
              <a:rPr lang="en-US" sz="1500">
                <a:solidFill>
                  <a:schemeClr val="dk1"/>
                </a:solidFill>
              </a:rPr>
              <a:t>lustering </a:t>
            </a:r>
            <a:r>
              <a:rPr lang="en-US" sz="1500">
                <a:solidFill>
                  <a:schemeClr val="dk1"/>
                </a:solidFill>
              </a:rPr>
              <a:t>analysis</a:t>
            </a:r>
            <a:r>
              <a:rPr lang="en-US" sz="1500">
                <a:solidFill>
                  <a:schemeClr val="dk1"/>
                </a:solidFill>
              </a:rPr>
              <a:t> on </a:t>
            </a:r>
            <a:r>
              <a:rPr lang="en-US" sz="1500">
                <a:solidFill>
                  <a:schemeClr val="dk1"/>
                </a:solidFill>
              </a:rPr>
              <a:t>differentially expressed genes</a:t>
            </a:r>
            <a:endParaRPr sz="1500">
              <a:solidFill>
                <a:schemeClr val="dk1"/>
              </a:solidFill>
            </a:endParaRPr>
          </a:p>
          <a:p>
            <a:pPr indent="-323850" lvl="0" marL="457200" rtl="0" algn="l">
              <a:lnSpc>
                <a:spcPct val="150000"/>
              </a:lnSpc>
              <a:spcBef>
                <a:spcPts val="0"/>
              </a:spcBef>
              <a:spcAft>
                <a:spcPts val="0"/>
              </a:spcAft>
              <a:buClr>
                <a:schemeClr val="dk1"/>
              </a:buClr>
              <a:buSzPts val="1500"/>
              <a:buFont typeface="Calibri"/>
              <a:buAutoNum type="arabicPeriod"/>
            </a:pPr>
            <a:r>
              <a:rPr lang="en-US" sz="1500">
                <a:solidFill>
                  <a:schemeClr val="dk1"/>
                </a:solidFill>
              </a:rPr>
              <a:t>Statistical analysis</a:t>
            </a:r>
            <a:endParaRPr sz="1500">
              <a:solidFill>
                <a:schemeClr val="dk1"/>
              </a:solidFill>
            </a:endParaRPr>
          </a:p>
        </p:txBody>
      </p:sp>
      <p:sp>
        <p:nvSpPr>
          <p:cNvPr id="121" name="Google Shape;121;g1954fc1e965_0_0"/>
          <p:cNvSpPr txBox="1"/>
          <p:nvPr>
            <p:ph idx="12" type="sldNum"/>
          </p:nvPr>
        </p:nvSpPr>
        <p:spPr>
          <a:xfrm>
            <a:off x="8610600" y="6356352"/>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1</a:t>
            </a:r>
            <a:endParaRPr/>
          </a:p>
        </p:txBody>
      </p:sp>
      <p:pic>
        <p:nvPicPr>
          <p:cNvPr id="122" name="Google Shape;122;g1954fc1e965_0_0"/>
          <p:cNvPicPr preferRelativeResize="0"/>
          <p:nvPr/>
        </p:nvPicPr>
        <p:blipFill rotWithShape="1">
          <a:blip r:embed="rId3">
            <a:alphaModFix/>
          </a:blip>
          <a:srcRect b="9884" l="863" r="19909" t="2249"/>
          <a:stretch/>
        </p:blipFill>
        <p:spPr>
          <a:xfrm>
            <a:off x="7806063" y="3252475"/>
            <a:ext cx="3979676" cy="2943200"/>
          </a:xfrm>
          <a:prstGeom prst="rect">
            <a:avLst/>
          </a:prstGeom>
          <a:noFill/>
          <a:ln>
            <a:noFill/>
          </a:ln>
        </p:spPr>
      </p:pic>
      <p:pic>
        <p:nvPicPr>
          <p:cNvPr id="123" name="Google Shape;123;g1954fc1e965_0_0"/>
          <p:cNvPicPr preferRelativeResize="0"/>
          <p:nvPr/>
        </p:nvPicPr>
        <p:blipFill rotWithShape="1">
          <a:blip r:embed="rId4">
            <a:alphaModFix/>
          </a:blip>
          <a:srcRect b="11668" l="0" r="0" t="13959"/>
          <a:stretch/>
        </p:blipFill>
        <p:spPr>
          <a:xfrm>
            <a:off x="7806063" y="833550"/>
            <a:ext cx="3979675" cy="2069775"/>
          </a:xfrm>
          <a:prstGeom prst="rect">
            <a:avLst/>
          </a:prstGeom>
          <a:noFill/>
          <a:ln>
            <a:noFill/>
          </a:ln>
        </p:spPr>
      </p:pic>
      <p:sp>
        <p:nvSpPr>
          <p:cNvPr id="124" name="Google Shape;124;g1954fc1e965_0_0"/>
          <p:cNvSpPr txBox="1"/>
          <p:nvPr/>
        </p:nvSpPr>
        <p:spPr>
          <a:xfrm>
            <a:off x="10632138" y="3433088"/>
            <a:ext cx="83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imes New Roman"/>
                <a:ea typeface="Times New Roman"/>
                <a:cs typeface="Times New Roman"/>
                <a:sym typeface="Times New Roman"/>
              </a:rPr>
              <a:t>Tsne plot</a:t>
            </a:r>
            <a:endParaRPr>
              <a:latin typeface="Times New Roman"/>
              <a:ea typeface="Times New Roman"/>
              <a:cs typeface="Times New Roman"/>
              <a:sym typeface="Times New Roman"/>
            </a:endParaRPr>
          </a:p>
        </p:txBody>
      </p:sp>
      <p:cxnSp>
        <p:nvCxnSpPr>
          <p:cNvPr id="125" name="Google Shape;125;g1954fc1e965_0_0"/>
          <p:cNvCxnSpPr/>
          <p:nvPr/>
        </p:nvCxnSpPr>
        <p:spPr>
          <a:xfrm flipH="1" rot="10800000">
            <a:off x="231200" y="4519700"/>
            <a:ext cx="7233300" cy="432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3"/>
          <p:cNvSpPr/>
          <p:nvPr/>
        </p:nvSpPr>
        <p:spPr>
          <a:xfrm>
            <a:off x="678775" y="1718625"/>
            <a:ext cx="10515600" cy="1674900"/>
          </a:xfrm>
          <a:prstGeom prst="rect">
            <a:avLst/>
          </a:prstGeom>
          <a:solidFill>
            <a:srgbClr val="002060"/>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200000"/>
              </a:lnSpc>
              <a:spcBef>
                <a:spcPts val="0"/>
              </a:spcBef>
              <a:spcAft>
                <a:spcPts val="0"/>
              </a:spcAft>
              <a:buClr>
                <a:schemeClr val="dk1"/>
              </a:buClr>
              <a:buSzPts val="1100"/>
              <a:buFont typeface="Arial"/>
              <a:buNone/>
            </a:pPr>
            <a:r>
              <a:rPr i="1" lang="en-US" sz="2308">
                <a:solidFill>
                  <a:schemeClr val="lt1"/>
                </a:solidFill>
                <a:latin typeface="Calibri"/>
                <a:ea typeface="Calibri"/>
                <a:cs typeface="Calibri"/>
                <a:sym typeface="Calibri"/>
              </a:rPr>
              <a:t>Question: Does stress influence meat quality in Spanish goats that can be observed through a difference in the transcriptome of goats that were stressed or not stressed? </a:t>
            </a:r>
            <a:endParaRPr i="1" sz="2308">
              <a:solidFill>
                <a:schemeClr val="lt1"/>
              </a:solidFill>
              <a:latin typeface="Calibri"/>
              <a:ea typeface="Calibri"/>
              <a:cs typeface="Calibri"/>
              <a:sym typeface="Calibri"/>
            </a:endParaRPr>
          </a:p>
        </p:txBody>
      </p:sp>
      <p:sp>
        <p:nvSpPr>
          <p:cNvPr id="132" name="Google Shape;132;p3"/>
          <p:cNvSpPr txBox="1"/>
          <p:nvPr>
            <p:ph type="title"/>
          </p:nvPr>
        </p:nvSpPr>
        <p:spPr>
          <a:xfrm>
            <a:off x="652672" y="492868"/>
            <a:ext cx="10515600" cy="97541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accent2"/>
              </a:buClr>
              <a:buSzPts val="1500"/>
              <a:buFont typeface="Arial"/>
              <a:buNone/>
            </a:pPr>
            <a:r>
              <a:rPr lang="en-US"/>
              <a:t>Hypothesis</a:t>
            </a:r>
            <a:endParaRPr/>
          </a:p>
        </p:txBody>
      </p:sp>
      <p:sp>
        <p:nvSpPr>
          <p:cNvPr id="133" name="Google Shape;133;p3"/>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2</a:t>
            </a:r>
            <a:endParaRPr/>
          </a:p>
        </p:txBody>
      </p:sp>
      <p:sp>
        <p:nvSpPr>
          <p:cNvPr id="134" name="Google Shape;134;p3"/>
          <p:cNvSpPr/>
          <p:nvPr/>
        </p:nvSpPr>
        <p:spPr>
          <a:xfrm>
            <a:off x="2428800" y="3817125"/>
            <a:ext cx="7334400" cy="19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200000"/>
              </a:lnSpc>
              <a:spcBef>
                <a:spcPts val="0"/>
              </a:spcBef>
              <a:spcAft>
                <a:spcPts val="0"/>
              </a:spcAft>
              <a:buClr>
                <a:schemeClr val="dk1"/>
              </a:buClr>
              <a:buSzPts val="1100"/>
              <a:buFont typeface="Arial"/>
              <a:buNone/>
            </a:pPr>
            <a:r>
              <a:rPr b="1" lang="en-US" sz="1940">
                <a:solidFill>
                  <a:schemeClr val="dk1"/>
                </a:solidFill>
                <a:latin typeface="Calibri"/>
                <a:ea typeface="Calibri"/>
                <a:cs typeface="Calibri"/>
                <a:sym typeface="Calibri"/>
              </a:rPr>
              <a:t>Motivation</a:t>
            </a:r>
            <a:endParaRPr b="1" sz="1940">
              <a:solidFill>
                <a:schemeClr val="dk1"/>
              </a:solidFill>
              <a:latin typeface="Calibri"/>
              <a:ea typeface="Calibri"/>
              <a:cs typeface="Calibri"/>
              <a:sym typeface="Calibri"/>
            </a:endParaRPr>
          </a:p>
          <a:p>
            <a:pPr indent="-351824" lvl="0" marL="457200" rtl="0" algn="l">
              <a:lnSpc>
                <a:spcPct val="200000"/>
              </a:lnSpc>
              <a:spcBef>
                <a:spcPts val="0"/>
              </a:spcBef>
              <a:spcAft>
                <a:spcPts val="0"/>
              </a:spcAft>
              <a:buClr>
                <a:schemeClr val="dk1"/>
              </a:buClr>
              <a:buSzPts val="1941"/>
              <a:buFont typeface="Calibri"/>
              <a:buChar char="●"/>
            </a:pPr>
            <a:r>
              <a:rPr lang="en-US" sz="1940">
                <a:solidFill>
                  <a:schemeClr val="dk1"/>
                </a:solidFill>
                <a:latin typeface="Calibri"/>
                <a:ea typeface="Calibri"/>
                <a:cs typeface="Calibri"/>
                <a:sym typeface="Calibri"/>
              </a:rPr>
              <a:t>Lack of studies focusing on stress and meat quality</a:t>
            </a:r>
            <a:endParaRPr sz="1940">
              <a:solidFill>
                <a:schemeClr val="dk1"/>
              </a:solidFill>
              <a:latin typeface="Calibri"/>
              <a:ea typeface="Calibri"/>
              <a:cs typeface="Calibri"/>
              <a:sym typeface="Calibri"/>
            </a:endParaRPr>
          </a:p>
          <a:p>
            <a:pPr indent="-351824" lvl="0" marL="457200" rtl="0" algn="l">
              <a:lnSpc>
                <a:spcPct val="200000"/>
              </a:lnSpc>
              <a:spcBef>
                <a:spcPts val="0"/>
              </a:spcBef>
              <a:spcAft>
                <a:spcPts val="0"/>
              </a:spcAft>
              <a:buClr>
                <a:schemeClr val="dk1"/>
              </a:buClr>
              <a:buSzPts val="1941"/>
              <a:buFont typeface="Calibri"/>
              <a:buChar char="●"/>
            </a:pPr>
            <a:r>
              <a:rPr lang="en-US" sz="1940">
                <a:solidFill>
                  <a:schemeClr val="dk1"/>
                </a:solidFill>
                <a:latin typeface="Calibri"/>
                <a:ea typeface="Calibri"/>
                <a:cs typeface="Calibri"/>
                <a:sym typeface="Calibri"/>
              </a:rPr>
              <a:t>Previous research showing stress may affect glycogen levels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4"/>
          <p:cNvSpPr/>
          <p:nvPr/>
        </p:nvSpPr>
        <p:spPr>
          <a:xfrm>
            <a:off x="6396175" y="1718625"/>
            <a:ext cx="5558700" cy="42300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txBox="1"/>
          <p:nvPr>
            <p:ph type="title"/>
          </p:nvPr>
        </p:nvSpPr>
        <p:spPr>
          <a:xfrm>
            <a:off x="652672" y="492868"/>
            <a:ext cx="10515600" cy="9753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accent2"/>
              </a:buClr>
              <a:buSzPts val="1500"/>
              <a:buFont typeface="Arial"/>
              <a:buNone/>
            </a:pPr>
            <a:r>
              <a:rPr lang="en-US"/>
              <a:t>Differential Expression Analysis </a:t>
            </a:r>
            <a:endParaRPr/>
          </a:p>
        </p:txBody>
      </p:sp>
      <p:sp>
        <p:nvSpPr>
          <p:cNvPr id="142" name="Google Shape;142;p4"/>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3</a:t>
            </a:r>
            <a:endParaRPr/>
          </a:p>
        </p:txBody>
      </p:sp>
      <p:pic>
        <p:nvPicPr>
          <p:cNvPr id="143" name="Google Shape;143;p4"/>
          <p:cNvPicPr preferRelativeResize="0"/>
          <p:nvPr/>
        </p:nvPicPr>
        <p:blipFill>
          <a:blip r:embed="rId3">
            <a:alphaModFix/>
          </a:blip>
          <a:stretch>
            <a:fillRect/>
          </a:stretch>
        </p:blipFill>
        <p:spPr>
          <a:xfrm>
            <a:off x="6525379" y="1877280"/>
            <a:ext cx="5315157" cy="3893017"/>
          </a:xfrm>
          <a:prstGeom prst="rect">
            <a:avLst/>
          </a:prstGeom>
          <a:noFill/>
          <a:ln>
            <a:noFill/>
          </a:ln>
        </p:spPr>
      </p:pic>
      <p:sp>
        <p:nvSpPr>
          <p:cNvPr id="144" name="Google Shape;144;p4"/>
          <p:cNvSpPr/>
          <p:nvPr/>
        </p:nvSpPr>
        <p:spPr>
          <a:xfrm>
            <a:off x="274500" y="1718625"/>
            <a:ext cx="5862000" cy="1270500"/>
          </a:xfrm>
          <a:prstGeom prst="rect">
            <a:avLst/>
          </a:prstGeom>
          <a:solidFill>
            <a:srgbClr val="00206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0"/>
              </a:lnSpc>
              <a:spcBef>
                <a:spcPts val="0"/>
              </a:spcBef>
              <a:spcAft>
                <a:spcPts val="0"/>
              </a:spcAft>
              <a:buNone/>
            </a:pPr>
            <a:r>
              <a:rPr b="1" lang="en-US" sz="1600">
                <a:solidFill>
                  <a:schemeClr val="lt1"/>
                </a:solidFill>
                <a:latin typeface="Calibri"/>
                <a:ea typeface="Calibri"/>
                <a:cs typeface="Calibri"/>
                <a:sym typeface="Calibri"/>
              </a:rPr>
              <a:t>Method</a:t>
            </a:r>
            <a:endParaRPr b="1" sz="1600">
              <a:solidFill>
                <a:schemeClr val="lt1"/>
              </a:solidFill>
              <a:latin typeface="Calibri"/>
              <a:ea typeface="Calibri"/>
              <a:cs typeface="Calibri"/>
              <a:sym typeface="Calibri"/>
            </a:endParaRPr>
          </a:p>
          <a:p>
            <a:pPr indent="0" lvl="0" marL="0" rtl="0" algn="l">
              <a:lnSpc>
                <a:spcPct val="200000"/>
              </a:lnSpc>
              <a:spcBef>
                <a:spcPts val="0"/>
              </a:spcBef>
              <a:spcAft>
                <a:spcPts val="0"/>
              </a:spcAft>
              <a:buNone/>
            </a:pPr>
            <a:r>
              <a:rPr lang="en-US" sz="1600">
                <a:solidFill>
                  <a:schemeClr val="lt1"/>
                </a:solidFill>
                <a:latin typeface="Calibri"/>
                <a:ea typeface="Calibri"/>
                <a:cs typeface="Calibri"/>
                <a:sym typeface="Calibri"/>
              </a:rPr>
              <a:t>Performed differential analysis on all genes using FPKM read counts</a:t>
            </a:r>
            <a:endParaRPr i="1" sz="2308">
              <a:solidFill>
                <a:schemeClr val="lt1"/>
              </a:solidFill>
              <a:latin typeface="Calibri"/>
              <a:ea typeface="Calibri"/>
              <a:cs typeface="Calibri"/>
              <a:sym typeface="Calibri"/>
            </a:endParaRPr>
          </a:p>
        </p:txBody>
      </p:sp>
      <p:sp>
        <p:nvSpPr>
          <p:cNvPr id="145" name="Google Shape;145;p4"/>
          <p:cNvSpPr/>
          <p:nvPr/>
        </p:nvSpPr>
        <p:spPr>
          <a:xfrm>
            <a:off x="274500" y="3239575"/>
            <a:ext cx="5862000" cy="270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0"/>
              </a:lnSpc>
              <a:spcBef>
                <a:spcPts val="0"/>
              </a:spcBef>
              <a:spcAft>
                <a:spcPts val="0"/>
              </a:spcAft>
              <a:buClr>
                <a:schemeClr val="dk1"/>
              </a:buClr>
              <a:buSzPts val="1100"/>
              <a:buFont typeface="Arial"/>
              <a:buNone/>
            </a:pPr>
            <a:r>
              <a:rPr b="1" lang="en-US" sz="1600">
                <a:solidFill>
                  <a:schemeClr val="dk1"/>
                </a:solidFill>
                <a:latin typeface="Calibri"/>
                <a:ea typeface="Calibri"/>
                <a:cs typeface="Calibri"/>
                <a:sym typeface="Calibri"/>
              </a:rPr>
              <a:t>Results</a:t>
            </a:r>
            <a:endParaRPr b="1"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Towards the left because the genes are downregulated</a:t>
            </a:r>
            <a:endParaRPr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Found many genes were differentially expressed</a:t>
            </a:r>
            <a:endParaRPr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Shows that an answer to our question lies in the significant genes found</a:t>
            </a:r>
            <a:endParaRPr sz="16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g18daec27445_0_9"/>
          <p:cNvSpPr/>
          <p:nvPr/>
        </p:nvSpPr>
        <p:spPr>
          <a:xfrm>
            <a:off x="175550" y="1776375"/>
            <a:ext cx="6049500" cy="43170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g18daec27445_0_9"/>
          <p:cNvSpPr txBox="1"/>
          <p:nvPr>
            <p:ph type="title"/>
          </p:nvPr>
        </p:nvSpPr>
        <p:spPr>
          <a:xfrm>
            <a:off x="652672" y="492868"/>
            <a:ext cx="10515600" cy="9753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Clr>
                <a:schemeClr val="accent2"/>
              </a:buClr>
              <a:buSzPts val="1500"/>
              <a:buFont typeface="Arial"/>
              <a:buNone/>
            </a:pPr>
            <a:r>
              <a:rPr lang="en-US"/>
              <a:t>Gene Set </a:t>
            </a:r>
            <a:r>
              <a:rPr lang="en-US"/>
              <a:t>Enrichment Analysis </a:t>
            </a:r>
            <a:endParaRPr/>
          </a:p>
        </p:txBody>
      </p:sp>
      <p:pic>
        <p:nvPicPr>
          <p:cNvPr id="153" name="Google Shape;153;g18daec27445_0_9"/>
          <p:cNvPicPr preferRelativeResize="0"/>
          <p:nvPr/>
        </p:nvPicPr>
        <p:blipFill>
          <a:blip r:embed="rId3">
            <a:alphaModFix/>
          </a:blip>
          <a:stretch>
            <a:fillRect/>
          </a:stretch>
        </p:blipFill>
        <p:spPr>
          <a:xfrm>
            <a:off x="325150" y="1920438"/>
            <a:ext cx="5751625" cy="4027975"/>
          </a:xfrm>
          <a:prstGeom prst="rect">
            <a:avLst/>
          </a:prstGeom>
          <a:noFill/>
          <a:ln>
            <a:noFill/>
          </a:ln>
        </p:spPr>
      </p:pic>
      <p:sp>
        <p:nvSpPr>
          <p:cNvPr id="154" name="Google Shape;154;g18daec27445_0_9"/>
          <p:cNvSpPr/>
          <p:nvPr/>
        </p:nvSpPr>
        <p:spPr>
          <a:xfrm>
            <a:off x="2875450" y="1996650"/>
            <a:ext cx="1386000" cy="259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chemeClr val="lt1"/>
              </a:highlight>
            </a:endParaRPr>
          </a:p>
        </p:txBody>
      </p:sp>
      <p:sp>
        <p:nvSpPr>
          <p:cNvPr id="155" name="Google Shape;155;g18daec27445_0_9"/>
          <p:cNvSpPr txBox="1"/>
          <p:nvPr/>
        </p:nvSpPr>
        <p:spPr>
          <a:xfrm>
            <a:off x="2773463" y="1920450"/>
            <a:ext cx="85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latin typeface="Calibri"/>
                <a:ea typeface="Calibri"/>
                <a:cs typeface="Calibri"/>
                <a:sym typeface="Calibri"/>
              </a:rPr>
              <a:t>gProfiler</a:t>
            </a:r>
            <a:endParaRPr b="1">
              <a:latin typeface="Calibri"/>
              <a:ea typeface="Calibri"/>
              <a:cs typeface="Calibri"/>
              <a:sym typeface="Calibri"/>
            </a:endParaRPr>
          </a:p>
        </p:txBody>
      </p:sp>
      <p:sp>
        <p:nvSpPr>
          <p:cNvPr id="156" name="Google Shape;156;g18daec27445_0_9"/>
          <p:cNvSpPr txBox="1"/>
          <p:nvPr>
            <p:ph idx="12" type="sldNum"/>
          </p:nvPr>
        </p:nvSpPr>
        <p:spPr>
          <a:xfrm>
            <a:off x="8841625" y="6091502"/>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4</a:t>
            </a:r>
            <a:endParaRPr/>
          </a:p>
        </p:txBody>
      </p:sp>
      <p:sp>
        <p:nvSpPr>
          <p:cNvPr id="157" name="Google Shape;157;g18daec27445_0_9"/>
          <p:cNvSpPr/>
          <p:nvPr/>
        </p:nvSpPr>
        <p:spPr>
          <a:xfrm>
            <a:off x="6456075" y="1276575"/>
            <a:ext cx="5383200" cy="1526400"/>
          </a:xfrm>
          <a:prstGeom prst="rect">
            <a:avLst/>
          </a:prstGeom>
          <a:solidFill>
            <a:srgbClr val="00206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0"/>
              </a:lnSpc>
              <a:spcBef>
                <a:spcPts val="0"/>
              </a:spcBef>
              <a:spcAft>
                <a:spcPts val="0"/>
              </a:spcAft>
              <a:buClr>
                <a:schemeClr val="dk1"/>
              </a:buClr>
              <a:buSzPts val="1100"/>
              <a:buFont typeface="Arial"/>
              <a:buNone/>
            </a:pPr>
            <a:r>
              <a:rPr b="1" lang="en-US" sz="1500">
                <a:solidFill>
                  <a:schemeClr val="lt1"/>
                </a:solidFill>
                <a:latin typeface="Calibri"/>
                <a:ea typeface="Calibri"/>
                <a:cs typeface="Calibri"/>
                <a:sym typeface="Calibri"/>
              </a:rPr>
              <a:t>Method</a:t>
            </a:r>
            <a:endParaRPr b="1" sz="1500">
              <a:solidFill>
                <a:schemeClr val="lt1"/>
              </a:solidFill>
              <a:latin typeface="Calibri"/>
              <a:ea typeface="Calibri"/>
              <a:cs typeface="Calibri"/>
              <a:sym typeface="Calibri"/>
            </a:endParaRPr>
          </a:p>
          <a:p>
            <a:pPr indent="-323850" lvl="0" marL="457200" rtl="0" algn="l">
              <a:lnSpc>
                <a:spcPct val="200000"/>
              </a:lnSpc>
              <a:spcBef>
                <a:spcPts val="0"/>
              </a:spcBef>
              <a:spcAft>
                <a:spcPts val="0"/>
              </a:spcAft>
              <a:buClr>
                <a:schemeClr val="lt1"/>
              </a:buClr>
              <a:buSzPts val="1500"/>
              <a:buFont typeface="Calibri"/>
              <a:buChar char="●"/>
            </a:pPr>
            <a:r>
              <a:rPr lang="en-US" sz="1500">
                <a:solidFill>
                  <a:schemeClr val="lt1"/>
                </a:solidFill>
                <a:latin typeface="Calibri"/>
                <a:ea typeface="Calibri"/>
                <a:cs typeface="Calibri"/>
                <a:sym typeface="Calibri"/>
              </a:rPr>
              <a:t>Used gProfiler</a:t>
            </a:r>
            <a:endParaRPr sz="1500">
              <a:solidFill>
                <a:schemeClr val="lt1"/>
              </a:solidFill>
              <a:latin typeface="Calibri"/>
              <a:ea typeface="Calibri"/>
              <a:cs typeface="Calibri"/>
              <a:sym typeface="Calibri"/>
            </a:endParaRPr>
          </a:p>
          <a:p>
            <a:pPr indent="-323850" lvl="0" marL="457200" rtl="0" algn="l">
              <a:lnSpc>
                <a:spcPct val="200000"/>
              </a:lnSpc>
              <a:spcBef>
                <a:spcPts val="0"/>
              </a:spcBef>
              <a:spcAft>
                <a:spcPts val="0"/>
              </a:spcAft>
              <a:buClr>
                <a:schemeClr val="lt1"/>
              </a:buClr>
              <a:buSzPts val="1500"/>
              <a:buFont typeface="Calibri"/>
              <a:buChar char="●"/>
            </a:pPr>
            <a:r>
              <a:rPr lang="en-US" sz="1500">
                <a:solidFill>
                  <a:schemeClr val="lt1"/>
                </a:solidFill>
                <a:latin typeface="Calibri"/>
                <a:ea typeface="Calibri"/>
                <a:cs typeface="Calibri"/>
                <a:sym typeface="Calibri"/>
              </a:rPr>
              <a:t>Manhattan plot was used to visualize</a:t>
            </a:r>
            <a:endParaRPr b="1" sz="1600">
              <a:solidFill>
                <a:schemeClr val="lt1"/>
              </a:solidFill>
              <a:latin typeface="Calibri"/>
              <a:ea typeface="Calibri"/>
              <a:cs typeface="Calibri"/>
              <a:sym typeface="Calibri"/>
            </a:endParaRPr>
          </a:p>
        </p:txBody>
      </p:sp>
      <p:sp>
        <p:nvSpPr>
          <p:cNvPr id="158" name="Google Shape;158;g18daec27445_0_9"/>
          <p:cNvSpPr/>
          <p:nvPr/>
        </p:nvSpPr>
        <p:spPr>
          <a:xfrm>
            <a:off x="6456075" y="2910950"/>
            <a:ext cx="5383200" cy="3682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0"/>
              </a:lnSpc>
              <a:spcBef>
                <a:spcPts val="0"/>
              </a:spcBef>
              <a:spcAft>
                <a:spcPts val="0"/>
              </a:spcAft>
              <a:buNone/>
            </a:pPr>
            <a:r>
              <a:rPr b="1" lang="en-US" sz="1600">
                <a:solidFill>
                  <a:schemeClr val="dk1"/>
                </a:solidFill>
                <a:latin typeface="Calibri"/>
                <a:ea typeface="Calibri"/>
                <a:cs typeface="Calibri"/>
                <a:sym typeface="Calibri"/>
              </a:rPr>
              <a:t>Results</a:t>
            </a:r>
            <a:endParaRPr b="1" sz="1500">
              <a:solidFill>
                <a:schemeClr val="dk1"/>
              </a:solidFill>
              <a:latin typeface="Calibri"/>
              <a:ea typeface="Calibri"/>
              <a:cs typeface="Calibri"/>
              <a:sym typeface="Calibri"/>
            </a:endParaRPr>
          </a:p>
          <a:p>
            <a:pPr indent="-323850" lvl="0" marL="457200" rtl="0" algn="l">
              <a:lnSpc>
                <a:spcPct val="200000"/>
              </a:lnSpc>
              <a:spcBef>
                <a:spcPts val="0"/>
              </a:spcBef>
              <a:spcAft>
                <a:spcPts val="0"/>
              </a:spcAft>
              <a:buClr>
                <a:schemeClr val="dk1"/>
              </a:buClr>
              <a:buSzPts val="1500"/>
              <a:buFont typeface="Calibri"/>
              <a:buChar char="●"/>
            </a:pPr>
            <a:r>
              <a:rPr lang="en-US" sz="1500">
                <a:solidFill>
                  <a:schemeClr val="dk1"/>
                </a:solidFill>
                <a:latin typeface="Calibri"/>
                <a:ea typeface="Calibri"/>
                <a:cs typeface="Calibri"/>
                <a:sym typeface="Calibri"/>
              </a:rPr>
              <a:t>Genes found mostly in:</a:t>
            </a:r>
            <a:endParaRPr sz="1500">
              <a:solidFill>
                <a:schemeClr val="dk1"/>
              </a:solidFill>
              <a:latin typeface="Calibri"/>
              <a:ea typeface="Calibri"/>
              <a:cs typeface="Calibri"/>
              <a:sym typeface="Calibri"/>
            </a:endParaRPr>
          </a:p>
          <a:p>
            <a:pPr indent="-323850" lvl="1" marL="914400" rtl="0" algn="l">
              <a:lnSpc>
                <a:spcPct val="200000"/>
              </a:lnSpc>
              <a:spcBef>
                <a:spcPts val="0"/>
              </a:spcBef>
              <a:spcAft>
                <a:spcPts val="0"/>
              </a:spcAft>
              <a:buClr>
                <a:schemeClr val="dk1"/>
              </a:buClr>
              <a:buSzPts val="1500"/>
              <a:buFont typeface="Calibri"/>
              <a:buChar char="○"/>
            </a:pPr>
            <a:r>
              <a:rPr lang="en-US" sz="1500">
                <a:solidFill>
                  <a:schemeClr val="dk1"/>
                </a:solidFill>
                <a:latin typeface="Calibri"/>
                <a:ea typeface="Calibri"/>
                <a:cs typeface="Calibri"/>
                <a:sym typeface="Calibri"/>
              </a:rPr>
              <a:t>BP(Biological Processes) ontology, </a:t>
            </a:r>
            <a:endParaRPr sz="1500">
              <a:solidFill>
                <a:schemeClr val="dk1"/>
              </a:solidFill>
              <a:latin typeface="Calibri"/>
              <a:ea typeface="Calibri"/>
              <a:cs typeface="Calibri"/>
              <a:sym typeface="Calibri"/>
            </a:endParaRPr>
          </a:p>
          <a:p>
            <a:pPr indent="-323850" lvl="1" marL="914400" rtl="0" algn="l">
              <a:lnSpc>
                <a:spcPct val="200000"/>
              </a:lnSpc>
              <a:spcBef>
                <a:spcPts val="0"/>
              </a:spcBef>
              <a:spcAft>
                <a:spcPts val="0"/>
              </a:spcAft>
              <a:buClr>
                <a:schemeClr val="dk1"/>
              </a:buClr>
              <a:buSzPts val="1500"/>
              <a:buFont typeface="Calibri"/>
              <a:buChar char="○"/>
            </a:pPr>
            <a:r>
              <a:rPr lang="en-US" sz="1500">
                <a:solidFill>
                  <a:schemeClr val="dk1"/>
                </a:solidFill>
                <a:latin typeface="Calibri"/>
                <a:ea typeface="Calibri"/>
                <a:cs typeface="Calibri"/>
                <a:sym typeface="Calibri"/>
              </a:rPr>
              <a:t>MF(Molecular Functions) ontology </a:t>
            </a:r>
            <a:endParaRPr sz="1500">
              <a:solidFill>
                <a:schemeClr val="dk1"/>
              </a:solidFill>
              <a:latin typeface="Calibri"/>
              <a:ea typeface="Calibri"/>
              <a:cs typeface="Calibri"/>
              <a:sym typeface="Calibri"/>
            </a:endParaRPr>
          </a:p>
          <a:p>
            <a:pPr indent="-323850" lvl="1" marL="914400" rtl="0" algn="l">
              <a:lnSpc>
                <a:spcPct val="200000"/>
              </a:lnSpc>
              <a:spcBef>
                <a:spcPts val="0"/>
              </a:spcBef>
              <a:spcAft>
                <a:spcPts val="0"/>
              </a:spcAft>
              <a:buClr>
                <a:schemeClr val="dk1"/>
              </a:buClr>
              <a:buSzPts val="1500"/>
              <a:buFont typeface="Calibri"/>
              <a:buChar char="○"/>
            </a:pPr>
            <a:r>
              <a:rPr lang="en-US" sz="1500">
                <a:solidFill>
                  <a:schemeClr val="dk1"/>
                </a:solidFill>
                <a:latin typeface="Calibri"/>
                <a:ea typeface="Calibri"/>
                <a:cs typeface="Calibri"/>
                <a:sym typeface="Calibri"/>
              </a:rPr>
              <a:t>CC(Cellular Component) ontology.</a:t>
            </a:r>
            <a:endParaRPr sz="1500">
              <a:solidFill>
                <a:schemeClr val="dk1"/>
              </a:solidFill>
              <a:latin typeface="Calibri"/>
              <a:ea typeface="Calibri"/>
              <a:cs typeface="Calibri"/>
              <a:sym typeface="Calibri"/>
            </a:endParaRPr>
          </a:p>
          <a:p>
            <a:pPr indent="-323850" lvl="0" marL="457200" rtl="0" algn="l">
              <a:lnSpc>
                <a:spcPct val="200000"/>
              </a:lnSpc>
              <a:spcBef>
                <a:spcPts val="0"/>
              </a:spcBef>
              <a:spcAft>
                <a:spcPts val="0"/>
              </a:spcAft>
              <a:buClr>
                <a:schemeClr val="dk1"/>
              </a:buClr>
              <a:buSzPts val="1500"/>
              <a:buFont typeface="Calibri"/>
              <a:buChar char="●"/>
            </a:pPr>
            <a:r>
              <a:rPr lang="en-US" sz="1500">
                <a:solidFill>
                  <a:schemeClr val="dk1"/>
                </a:solidFill>
                <a:latin typeface="Calibri"/>
                <a:ea typeface="Calibri"/>
                <a:cs typeface="Calibri"/>
                <a:sym typeface="Calibri"/>
              </a:rPr>
              <a:t>Goats are a less common species to study </a:t>
            </a:r>
            <a:endParaRPr sz="1500">
              <a:solidFill>
                <a:schemeClr val="dk1"/>
              </a:solidFill>
              <a:latin typeface="Calibri"/>
              <a:ea typeface="Calibri"/>
              <a:cs typeface="Calibri"/>
              <a:sym typeface="Calibri"/>
            </a:endParaRPr>
          </a:p>
          <a:p>
            <a:pPr indent="-323850" lvl="0" marL="457200" rtl="0" algn="l">
              <a:lnSpc>
                <a:spcPct val="200000"/>
              </a:lnSpc>
              <a:spcBef>
                <a:spcPts val="0"/>
              </a:spcBef>
              <a:spcAft>
                <a:spcPts val="0"/>
              </a:spcAft>
              <a:buClr>
                <a:schemeClr val="dk1"/>
              </a:buClr>
              <a:buSzPts val="1500"/>
              <a:buFont typeface="Calibri"/>
              <a:buChar char="●"/>
            </a:pPr>
            <a:r>
              <a:rPr lang="en-US" sz="1500">
                <a:solidFill>
                  <a:schemeClr val="dk1"/>
                </a:solidFill>
                <a:latin typeface="Calibri"/>
                <a:ea typeface="Calibri"/>
                <a:cs typeface="Calibri"/>
                <a:sym typeface="Calibri"/>
              </a:rPr>
              <a:t>Surprising how many of the genes were linked to different ontologies.</a:t>
            </a:r>
            <a:endParaRPr sz="16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g1954fc1e965_0_13"/>
          <p:cNvSpPr/>
          <p:nvPr/>
        </p:nvSpPr>
        <p:spPr>
          <a:xfrm>
            <a:off x="652675" y="3921200"/>
            <a:ext cx="10515600" cy="184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g1954fc1e965_0_13"/>
          <p:cNvSpPr/>
          <p:nvPr/>
        </p:nvSpPr>
        <p:spPr>
          <a:xfrm>
            <a:off x="652550" y="1819700"/>
            <a:ext cx="10515600" cy="184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 </a:t>
            </a:r>
            <a:endParaRPr/>
          </a:p>
        </p:txBody>
      </p:sp>
      <p:sp>
        <p:nvSpPr>
          <p:cNvPr id="166" name="Google Shape;166;g1954fc1e965_0_13"/>
          <p:cNvSpPr txBox="1"/>
          <p:nvPr>
            <p:ph type="title"/>
          </p:nvPr>
        </p:nvSpPr>
        <p:spPr>
          <a:xfrm>
            <a:off x="652672" y="492868"/>
            <a:ext cx="10515600" cy="9753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Assignment 2 Results</a:t>
            </a:r>
            <a:endParaRPr/>
          </a:p>
        </p:txBody>
      </p:sp>
      <p:sp>
        <p:nvSpPr>
          <p:cNvPr id="167" name="Google Shape;167;g1954fc1e965_0_13"/>
          <p:cNvSpPr txBox="1"/>
          <p:nvPr>
            <p:ph idx="1" type="body"/>
          </p:nvPr>
        </p:nvSpPr>
        <p:spPr>
          <a:xfrm>
            <a:off x="716150" y="4206200"/>
            <a:ext cx="10388400" cy="1559100"/>
          </a:xfrm>
          <a:prstGeom prst="rect">
            <a:avLst/>
          </a:prstGeom>
        </p:spPr>
        <p:txBody>
          <a:bodyPr anchorCtr="0" anchor="t" bIns="45700" lIns="91425" spcFirstLastPara="1" rIns="91425" wrap="square" tIns="45700">
            <a:normAutofit/>
          </a:bodyPr>
          <a:lstStyle/>
          <a:p>
            <a:pPr indent="0" lvl="0" marL="0" rtl="0" algn="l">
              <a:lnSpc>
                <a:spcPct val="200000"/>
              </a:lnSpc>
              <a:spcBef>
                <a:spcPts val="0"/>
              </a:spcBef>
              <a:spcAft>
                <a:spcPts val="0"/>
              </a:spcAft>
              <a:buNone/>
            </a:pPr>
            <a:r>
              <a:rPr lang="en-US" sz="2000">
                <a:solidFill>
                  <a:schemeClr val="dk1"/>
                </a:solidFill>
              </a:rPr>
              <a:t>Despite having issues with gene set enrichment analysis, this shows our question is better answered using different analysis techniques.</a:t>
            </a:r>
            <a:endParaRPr sz="2000"/>
          </a:p>
        </p:txBody>
      </p:sp>
      <p:sp>
        <p:nvSpPr>
          <p:cNvPr id="168" name="Google Shape;168;g1954fc1e965_0_13"/>
          <p:cNvSpPr txBox="1"/>
          <p:nvPr/>
        </p:nvSpPr>
        <p:spPr>
          <a:xfrm>
            <a:off x="758000" y="1922075"/>
            <a:ext cx="10304700" cy="17238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US" sz="2000">
                <a:solidFill>
                  <a:schemeClr val="dk1"/>
                </a:solidFill>
                <a:latin typeface="Calibri"/>
                <a:ea typeface="Calibri"/>
                <a:cs typeface="Calibri"/>
                <a:sym typeface="Calibri"/>
              </a:rPr>
              <a:t>Since there were many differentially expressed genes in our dataset, the analysis in Assignment 2 can be used to solve our ultimate question and gives a good foundation for finding clusters in the data.</a:t>
            </a:r>
            <a:endParaRPr/>
          </a:p>
        </p:txBody>
      </p:sp>
      <p:sp>
        <p:nvSpPr>
          <p:cNvPr id="169" name="Google Shape;169;g1954fc1e965_0_13"/>
          <p:cNvSpPr txBox="1"/>
          <p:nvPr>
            <p:ph idx="12" type="sldNum"/>
          </p:nvPr>
        </p:nvSpPr>
        <p:spPr>
          <a:xfrm>
            <a:off x="8610600" y="6356352"/>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5</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5"/>
          <p:cNvSpPr/>
          <p:nvPr/>
        </p:nvSpPr>
        <p:spPr>
          <a:xfrm>
            <a:off x="5807413" y="1794563"/>
            <a:ext cx="6037800" cy="42354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txBox="1"/>
          <p:nvPr>
            <p:ph type="title"/>
          </p:nvPr>
        </p:nvSpPr>
        <p:spPr>
          <a:xfrm>
            <a:off x="652672" y="492868"/>
            <a:ext cx="10515600" cy="9753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accent2"/>
              </a:buClr>
              <a:buSzPts val="1500"/>
              <a:buFont typeface="Arial"/>
              <a:buNone/>
            </a:pPr>
            <a:r>
              <a:rPr lang="en-US"/>
              <a:t>Clustering Analysis: K means </a:t>
            </a:r>
            <a:endParaRPr/>
          </a:p>
        </p:txBody>
      </p:sp>
      <p:sp>
        <p:nvSpPr>
          <p:cNvPr id="177" name="Google Shape;177;p5"/>
          <p:cNvSpPr txBox="1"/>
          <p:nvPr>
            <p:ph idx="12" type="sldNum"/>
          </p:nvPr>
        </p:nvSpPr>
        <p:spPr>
          <a:xfrm>
            <a:off x="8610600" y="6356352"/>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6</a:t>
            </a:r>
            <a:endParaRPr/>
          </a:p>
        </p:txBody>
      </p:sp>
      <p:pic>
        <p:nvPicPr>
          <p:cNvPr id="178" name="Google Shape;178;p5"/>
          <p:cNvPicPr preferRelativeResize="0"/>
          <p:nvPr/>
        </p:nvPicPr>
        <p:blipFill>
          <a:blip r:embed="rId3">
            <a:alphaModFix/>
          </a:blip>
          <a:stretch>
            <a:fillRect/>
          </a:stretch>
        </p:blipFill>
        <p:spPr>
          <a:xfrm>
            <a:off x="5928387" y="1887975"/>
            <a:ext cx="5795850" cy="4048575"/>
          </a:xfrm>
          <a:prstGeom prst="rect">
            <a:avLst/>
          </a:prstGeom>
          <a:noFill/>
          <a:ln>
            <a:noFill/>
          </a:ln>
        </p:spPr>
      </p:pic>
      <p:sp>
        <p:nvSpPr>
          <p:cNvPr id="179" name="Google Shape;179;p5"/>
          <p:cNvSpPr/>
          <p:nvPr/>
        </p:nvSpPr>
        <p:spPr>
          <a:xfrm>
            <a:off x="280538" y="1794563"/>
            <a:ext cx="5197500" cy="4235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36550" lvl="0" marL="457200" rtl="0" algn="l">
              <a:lnSpc>
                <a:spcPct val="200000"/>
              </a:lnSpc>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k = 2 was the best value and self chosen</a:t>
            </a:r>
            <a:endParaRPr sz="1700">
              <a:solidFill>
                <a:schemeClr val="dk1"/>
              </a:solidFill>
              <a:latin typeface="Calibri"/>
              <a:ea typeface="Calibri"/>
              <a:cs typeface="Calibri"/>
              <a:sym typeface="Calibri"/>
            </a:endParaRPr>
          </a:p>
          <a:p>
            <a:pPr indent="-336550" lvl="0" marL="457200" rtl="0" algn="l">
              <a:lnSpc>
                <a:spcPct val="200000"/>
              </a:lnSpc>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Cluster 1 contains the majority of the control group </a:t>
            </a:r>
            <a:endParaRPr sz="1700">
              <a:solidFill>
                <a:schemeClr val="dk1"/>
              </a:solidFill>
              <a:latin typeface="Calibri"/>
              <a:ea typeface="Calibri"/>
              <a:cs typeface="Calibri"/>
              <a:sym typeface="Calibri"/>
            </a:endParaRPr>
          </a:p>
          <a:p>
            <a:pPr indent="-336550" lvl="0" marL="457200" rtl="0" algn="l">
              <a:lnSpc>
                <a:spcPct val="200000"/>
              </a:lnSpc>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Cluster 2 contains mostly affected goats with only one control goat in the cluster.</a:t>
            </a:r>
            <a:endParaRPr sz="1700">
              <a:solidFill>
                <a:schemeClr val="dk1"/>
              </a:solidFill>
              <a:latin typeface="Calibri"/>
              <a:ea typeface="Calibri"/>
              <a:cs typeface="Calibri"/>
              <a:sym typeface="Calibri"/>
            </a:endParaRPr>
          </a:p>
          <a:p>
            <a:pPr indent="-336550" lvl="0" marL="457200" rtl="0" algn="l">
              <a:lnSpc>
                <a:spcPct val="200000"/>
              </a:lnSpc>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This indicates that there may be a difference between the stressed goats and control goats.</a:t>
            </a:r>
            <a:endParaRPr sz="17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18daec27445_0_28"/>
          <p:cNvSpPr/>
          <p:nvPr/>
        </p:nvSpPr>
        <p:spPr>
          <a:xfrm>
            <a:off x="484675" y="1877450"/>
            <a:ext cx="5544000" cy="39846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g18daec27445_0_28"/>
          <p:cNvSpPr txBox="1"/>
          <p:nvPr>
            <p:ph type="title"/>
          </p:nvPr>
        </p:nvSpPr>
        <p:spPr>
          <a:xfrm>
            <a:off x="652672" y="492868"/>
            <a:ext cx="10515600" cy="9753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Clr>
                <a:schemeClr val="accent2"/>
              </a:buClr>
              <a:buSzPts val="1500"/>
              <a:buFont typeface="Arial"/>
              <a:buNone/>
            </a:pPr>
            <a:r>
              <a:rPr lang="en-US"/>
              <a:t>Clustering Analysis: Hclust</a:t>
            </a:r>
            <a:endParaRPr/>
          </a:p>
        </p:txBody>
      </p:sp>
      <p:pic>
        <p:nvPicPr>
          <p:cNvPr id="187" name="Google Shape;187;g18daec27445_0_28"/>
          <p:cNvPicPr preferRelativeResize="0"/>
          <p:nvPr/>
        </p:nvPicPr>
        <p:blipFill>
          <a:blip r:embed="rId3">
            <a:alphaModFix/>
          </a:blip>
          <a:stretch>
            <a:fillRect/>
          </a:stretch>
        </p:blipFill>
        <p:spPr>
          <a:xfrm>
            <a:off x="598625" y="2009125"/>
            <a:ext cx="5316075" cy="3721250"/>
          </a:xfrm>
          <a:prstGeom prst="rect">
            <a:avLst/>
          </a:prstGeom>
          <a:noFill/>
          <a:ln>
            <a:noFill/>
          </a:ln>
        </p:spPr>
      </p:pic>
      <p:sp>
        <p:nvSpPr>
          <p:cNvPr id="188" name="Google Shape;188;g18daec27445_0_28"/>
          <p:cNvSpPr txBox="1"/>
          <p:nvPr>
            <p:ph idx="12" type="sldNum"/>
          </p:nvPr>
        </p:nvSpPr>
        <p:spPr>
          <a:xfrm>
            <a:off x="8610600" y="6356352"/>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7</a:t>
            </a:r>
            <a:endParaRPr/>
          </a:p>
        </p:txBody>
      </p:sp>
      <p:sp>
        <p:nvSpPr>
          <p:cNvPr id="189" name="Google Shape;189;g18daec27445_0_28"/>
          <p:cNvSpPr/>
          <p:nvPr/>
        </p:nvSpPr>
        <p:spPr>
          <a:xfrm>
            <a:off x="6474400" y="1877449"/>
            <a:ext cx="5197500" cy="39846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336550" lvl="0" marL="457200" rtl="0" algn="l">
              <a:lnSpc>
                <a:spcPct val="200000"/>
              </a:lnSpc>
              <a:spcBef>
                <a:spcPts val="0"/>
              </a:spcBef>
              <a:spcAft>
                <a:spcPts val="0"/>
              </a:spcAft>
              <a:buClr>
                <a:srgbClr val="002060"/>
              </a:buClr>
              <a:buSzPts val="1700"/>
              <a:buFont typeface="Calibri"/>
              <a:buChar char="●"/>
            </a:pPr>
            <a:r>
              <a:rPr lang="en-US" sz="1700">
                <a:solidFill>
                  <a:schemeClr val="dk1"/>
                </a:solidFill>
                <a:latin typeface="Calibri"/>
                <a:ea typeface="Calibri"/>
                <a:cs typeface="Calibri"/>
                <a:sym typeface="Calibri"/>
              </a:rPr>
              <a:t>This method selected k=2</a:t>
            </a:r>
            <a:endParaRPr sz="1700">
              <a:solidFill>
                <a:schemeClr val="dk1"/>
              </a:solidFill>
              <a:latin typeface="Calibri"/>
              <a:ea typeface="Calibri"/>
              <a:cs typeface="Calibri"/>
              <a:sym typeface="Calibri"/>
            </a:endParaRPr>
          </a:p>
          <a:p>
            <a:pPr indent="-336550" lvl="0" marL="457200" rtl="0" algn="l">
              <a:lnSpc>
                <a:spcPct val="200000"/>
              </a:lnSpc>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It can be seen on a lower level that control goats and stressed goats are often grouped together within the clusters </a:t>
            </a:r>
            <a:endParaRPr sz="1700">
              <a:solidFill>
                <a:schemeClr val="dk1"/>
              </a:solidFill>
              <a:latin typeface="Calibri"/>
              <a:ea typeface="Calibri"/>
              <a:cs typeface="Calibri"/>
              <a:sym typeface="Calibri"/>
            </a:endParaRPr>
          </a:p>
          <a:p>
            <a:pPr indent="-336550" lvl="0" marL="457200" rtl="0" algn="l">
              <a:lnSpc>
                <a:spcPct val="200000"/>
              </a:lnSpc>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Signifies there may be a difference between the stressed and not stressed goats in terms of expression.</a:t>
            </a:r>
            <a:endParaRPr sz="1700">
              <a:solidFill>
                <a:schemeClr val="dk1"/>
              </a:solidFill>
              <a:latin typeface="Calibri"/>
              <a:ea typeface="Calibri"/>
              <a:cs typeface="Calibri"/>
              <a:sym typeface="Calibri"/>
            </a:endParaRPr>
          </a:p>
          <a:p>
            <a:pPr indent="0" lvl="0" marL="0" rtl="0" algn="l">
              <a:spcBef>
                <a:spcPts val="0"/>
              </a:spcBef>
              <a:spcAft>
                <a:spcPts val="0"/>
              </a:spcAft>
              <a:buNone/>
            </a:pPr>
            <a:r>
              <a:t/>
            </a:r>
            <a:endParaRPr sz="17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18daec27445_0_35"/>
          <p:cNvSpPr/>
          <p:nvPr/>
        </p:nvSpPr>
        <p:spPr>
          <a:xfrm>
            <a:off x="7471675" y="3696325"/>
            <a:ext cx="3696600" cy="26640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g18daec27445_0_35"/>
          <p:cNvSpPr/>
          <p:nvPr/>
        </p:nvSpPr>
        <p:spPr>
          <a:xfrm>
            <a:off x="7118075" y="618300"/>
            <a:ext cx="4302600" cy="29775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g18daec27445_0_35"/>
          <p:cNvSpPr txBox="1"/>
          <p:nvPr>
            <p:ph type="title"/>
          </p:nvPr>
        </p:nvSpPr>
        <p:spPr>
          <a:xfrm>
            <a:off x="652672" y="492868"/>
            <a:ext cx="10515600" cy="9753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Clr>
                <a:schemeClr val="accent2"/>
              </a:buClr>
              <a:buSzPts val="1500"/>
              <a:buFont typeface="Arial"/>
              <a:buNone/>
            </a:pPr>
            <a:r>
              <a:rPr lang="en-US"/>
              <a:t>Clustering Analysis: PAM Clustering</a:t>
            </a:r>
            <a:endParaRPr/>
          </a:p>
        </p:txBody>
      </p:sp>
      <p:pic>
        <p:nvPicPr>
          <p:cNvPr id="198" name="Google Shape;198;g18daec27445_0_35"/>
          <p:cNvPicPr preferRelativeResize="0"/>
          <p:nvPr/>
        </p:nvPicPr>
        <p:blipFill>
          <a:blip r:embed="rId3">
            <a:alphaModFix/>
          </a:blip>
          <a:stretch>
            <a:fillRect/>
          </a:stretch>
        </p:blipFill>
        <p:spPr>
          <a:xfrm>
            <a:off x="7550888" y="3776488"/>
            <a:ext cx="3566875" cy="2503675"/>
          </a:xfrm>
          <a:prstGeom prst="rect">
            <a:avLst/>
          </a:prstGeom>
          <a:noFill/>
          <a:ln>
            <a:noFill/>
          </a:ln>
        </p:spPr>
      </p:pic>
      <p:pic>
        <p:nvPicPr>
          <p:cNvPr id="199" name="Google Shape;199;g18daec27445_0_35"/>
          <p:cNvPicPr preferRelativeResize="0"/>
          <p:nvPr/>
        </p:nvPicPr>
        <p:blipFill>
          <a:blip r:embed="rId4">
            <a:alphaModFix/>
          </a:blip>
          <a:stretch>
            <a:fillRect/>
          </a:stretch>
        </p:blipFill>
        <p:spPr>
          <a:xfrm>
            <a:off x="7233511" y="681937"/>
            <a:ext cx="4071750" cy="2850225"/>
          </a:xfrm>
          <a:prstGeom prst="rect">
            <a:avLst/>
          </a:prstGeom>
          <a:noFill/>
          <a:ln>
            <a:noFill/>
          </a:ln>
        </p:spPr>
      </p:pic>
      <p:sp>
        <p:nvSpPr>
          <p:cNvPr id="200" name="Google Shape;200;g18daec27445_0_35"/>
          <p:cNvSpPr txBox="1"/>
          <p:nvPr>
            <p:ph idx="12" type="sldNum"/>
          </p:nvPr>
        </p:nvSpPr>
        <p:spPr>
          <a:xfrm>
            <a:off x="8610600" y="6356352"/>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US"/>
              <a:t>8</a:t>
            </a:r>
            <a:endParaRPr/>
          </a:p>
        </p:txBody>
      </p:sp>
      <p:sp>
        <p:nvSpPr>
          <p:cNvPr id="201" name="Google Shape;201;g18daec27445_0_35"/>
          <p:cNvSpPr/>
          <p:nvPr/>
        </p:nvSpPr>
        <p:spPr>
          <a:xfrm>
            <a:off x="390025" y="1736350"/>
            <a:ext cx="6381600" cy="4620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The optimal number of clusters was shown to be two</a:t>
            </a:r>
            <a:endParaRPr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k = 2 was chosen</a:t>
            </a:r>
            <a:endParaRPr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 There is some overlap between the two clusters which makes it difficult to define when one begins and the other ends.</a:t>
            </a:r>
            <a:endParaRPr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There is a large dominating cluster with the majority of the control group.</a:t>
            </a:r>
            <a:endParaRPr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The second, smaller cluster, has majority stressed goat groups.</a:t>
            </a:r>
            <a:endParaRPr sz="1600">
              <a:solidFill>
                <a:schemeClr val="dk1"/>
              </a:solidFill>
              <a:latin typeface="Calibri"/>
              <a:ea typeface="Calibri"/>
              <a:cs typeface="Calibri"/>
              <a:sym typeface="Calibri"/>
            </a:endParaRPr>
          </a:p>
          <a:p>
            <a:pPr indent="-330200" lvl="0" marL="457200" rtl="0" algn="l">
              <a:lnSpc>
                <a:spcPct val="2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Indicates there may be a significant difference between the control and stressed groups</a:t>
            </a:r>
            <a:endParaRPr sz="16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2021-07-30T13:34:41Z</dcterms:created>
  <dc:creator>Graim, Kiley</dc:creator>
</cp:coreProperties>
</file>